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6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31"/>
  </p:notesMasterIdLst>
  <p:sldIdLst>
    <p:sldId id="256" r:id="rId2"/>
    <p:sldId id="293" r:id="rId3"/>
    <p:sldId id="338" r:id="rId4"/>
    <p:sldId id="365" r:id="rId5"/>
    <p:sldId id="292" r:id="rId6"/>
    <p:sldId id="366" r:id="rId7"/>
    <p:sldId id="369" r:id="rId8"/>
    <p:sldId id="370" r:id="rId9"/>
    <p:sldId id="371" r:id="rId10"/>
    <p:sldId id="372" r:id="rId11"/>
    <p:sldId id="411" r:id="rId12"/>
    <p:sldId id="412" r:id="rId13"/>
    <p:sldId id="376" r:id="rId14"/>
    <p:sldId id="377" r:id="rId15"/>
    <p:sldId id="378" r:id="rId16"/>
    <p:sldId id="379" r:id="rId17"/>
    <p:sldId id="383" r:id="rId18"/>
    <p:sldId id="384" r:id="rId19"/>
    <p:sldId id="385" r:id="rId20"/>
    <p:sldId id="387" r:id="rId21"/>
    <p:sldId id="389" r:id="rId22"/>
    <p:sldId id="390" r:id="rId23"/>
    <p:sldId id="391" r:id="rId24"/>
    <p:sldId id="392" r:id="rId25"/>
    <p:sldId id="394" r:id="rId26"/>
    <p:sldId id="395" r:id="rId27"/>
    <p:sldId id="401" r:id="rId28"/>
    <p:sldId id="406" r:id="rId29"/>
    <p:sldId id="41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va" initials="I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D3C7"/>
    <a:srgbClr val="8497B0"/>
    <a:srgbClr val="FFFFC7"/>
    <a:srgbClr val="3FA6BB"/>
    <a:srgbClr val="046380"/>
    <a:srgbClr val="BEBADA"/>
    <a:srgbClr val="E6E2AF"/>
    <a:srgbClr val="A7A37E"/>
    <a:srgbClr val="E6F9B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55" autoAdjust="0"/>
    <p:restoredTop sz="91603"/>
  </p:normalViewPr>
  <p:slideViewPr>
    <p:cSldViewPr snapToGrid="0">
      <p:cViewPr varScale="1">
        <p:scale>
          <a:sx n="89" d="100"/>
          <a:sy n="89" d="100"/>
        </p:scale>
        <p:origin x="346" y="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ivera\Downloads\Grafici%202017%20-%20EU%20info%20centa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olivera\Downloads\Grafici%202017%20-%20EU%20info%20centa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ivera\Downloads\Grafici%202017%20-%20EU%20info%20centar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Olivera\Downloads\Grafici%202017%20-%20EU%20info%20centar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'2'!$B$4:$B$8</c:f>
              <c:strCache>
                <c:ptCount val="5"/>
                <c:pt idx="0">
                  <c:v>Very positive</c:v>
                </c:pt>
                <c:pt idx="1">
                  <c:v>Mostly positive</c:v>
                </c:pt>
                <c:pt idx="2">
                  <c:v>Mostly negative</c:v>
                </c:pt>
                <c:pt idx="3">
                  <c:v>Very negative</c:v>
                </c:pt>
                <c:pt idx="4">
                  <c:v>No opinion</c:v>
                </c:pt>
              </c:strCache>
            </c:strRef>
          </c:cat>
          <c:val>
            <c:numRef>
              <c:f>'2'!$C$4:$C$8</c:f>
              <c:numCache>
                <c:formatCode>0.0%</c:formatCode>
                <c:ptCount val="5"/>
                <c:pt idx="0">
                  <c:v>0.16900000000000001</c:v>
                </c:pt>
                <c:pt idx="1">
                  <c:v>0.37700000000000006</c:v>
                </c:pt>
                <c:pt idx="2">
                  <c:v>0.15000000000000002</c:v>
                </c:pt>
                <c:pt idx="3">
                  <c:v>9.5000000000000015E-2</c:v>
                </c:pt>
                <c:pt idx="4">
                  <c:v>0.20800000000000002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63E-484A-8FEB-89F19360FA38}"/>
            </c:ext>
          </c:extLst>
        </c:ser>
        <c:ser>
          <c:idx val="1"/>
          <c:order val="1"/>
          <c:tx>
            <c:strRef>
              <c:f>'2'!$D$3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'2'!$B$4:$B$8</c:f>
              <c:strCache>
                <c:ptCount val="5"/>
                <c:pt idx="0">
                  <c:v>Very positive</c:v>
                </c:pt>
                <c:pt idx="1">
                  <c:v>Mostly positive</c:v>
                </c:pt>
                <c:pt idx="2">
                  <c:v>Mostly negative</c:v>
                </c:pt>
                <c:pt idx="3">
                  <c:v>Very negative</c:v>
                </c:pt>
                <c:pt idx="4">
                  <c:v>No opinion</c:v>
                </c:pt>
              </c:strCache>
            </c:strRef>
          </c:cat>
          <c:val>
            <c:numRef>
              <c:f>'2'!$D$4:$D$8</c:f>
              <c:numCache>
                <c:formatCode>0.0%</c:formatCode>
                <c:ptCount val="5"/>
                <c:pt idx="0">
                  <c:v>0.17200000000000001</c:v>
                </c:pt>
                <c:pt idx="1">
                  <c:v>0.4</c:v>
                </c:pt>
                <c:pt idx="2">
                  <c:v>0.16300000000000001</c:v>
                </c:pt>
                <c:pt idx="3">
                  <c:v>8.4000000000000019E-2</c:v>
                </c:pt>
                <c:pt idx="4">
                  <c:v>0.18100000000000002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63E-484A-8FEB-89F19360FA38}"/>
            </c:ext>
          </c:extLst>
        </c:ser>
        <c:ser>
          <c:idx val="2"/>
          <c:order val="2"/>
          <c:tx>
            <c:strRef>
              <c:f>'2'!$E$3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'2'!$B$4:$B$8</c:f>
              <c:strCache>
                <c:ptCount val="5"/>
                <c:pt idx="0">
                  <c:v>Very positive</c:v>
                </c:pt>
                <c:pt idx="1">
                  <c:v>Mostly positive</c:v>
                </c:pt>
                <c:pt idx="2">
                  <c:v>Mostly negative</c:v>
                </c:pt>
                <c:pt idx="3">
                  <c:v>Very negative</c:v>
                </c:pt>
                <c:pt idx="4">
                  <c:v>No opinion</c:v>
                </c:pt>
              </c:strCache>
            </c:strRef>
          </c:cat>
          <c:val>
            <c:numRef>
              <c:f>'2'!$E$4:$E$8</c:f>
              <c:numCache>
                <c:formatCode>0.0%</c:formatCode>
                <c:ptCount val="5"/>
                <c:pt idx="0">
                  <c:v>0.27500000000000002</c:v>
                </c:pt>
                <c:pt idx="1">
                  <c:v>0.33500000000000008</c:v>
                </c:pt>
                <c:pt idx="2">
                  <c:v>0.13700000000000001</c:v>
                </c:pt>
                <c:pt idx="3">
                  <c:v>0.14200000000000002</c:v>
                </c:pt>
                <c:pt idx="4">
                  <c:v>0.112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63E-484A-8FEB-89F19360FA38}"/>
            </c:ext>
          </c:extLst>
        </c:ser>
        <c:ser>
          <c:idx val="3"/>
          <c:order val="3"/>
          <c:tx>
            <c:strRef>
              <c:f>'2'!$F$3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'2'!$B$4:$B$8</c:f>
              <c:strCache>
                <c:ptCount val="5"/>
                <c:pt idx="0">
                  <c:v>Very positive</c:v>
                </c:pt>
                <c:pt idx="1">
                  <c:v>Mostly positive</c:v>
                </c:pt>
                <c:pt idx="2">
                  <c:v>Mostly negative</c:v>
                </c:pt>
                <c:pt idx="3">
                  <c:v>Very negative</c:v>
                </c:pt>
                <c:pt idx="4">
                  <c:v>No opinion</c:v>
                </c:pt>
              </c:strCache>
            </c:strRef>
          </c:cat>
          <c:val>
            <c:numRef>
              <c:f>'2'!$F$4:$F$8</c:f>
              <c:numCache>
                <c:formatCode>0.0%</c:formatCode>
                <c:ptCount val="5"/>
                <c:pt idx="0">
                  <c:v>0.21900000000000003</c:v>
                </c:pt>
                <c:pt idx="1">
                  <c:v>0.41800000000000004</c:v>
                </c:pt>
                <c:pt idx="2">
                  <c:v>0.13900000000000001</c:v>
                </c:pt>
                <c:pt idx="3">
                  <c:v>0.15300000000000002</c:v>
                </c:pt>
                <c:pt idx="4">
                  <c:v>7.0999999999999994E-2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B2F-4C3D-BB77-1FD9809BCA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8696536"/>
        <c:axId val="298695752"/>
      </c:barChart>
      <c:catAx>
        <c:axId val="2986965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298695752"/>
        <c:crosses val="autoZero"/>
        <c:auto val="1"/>
        <c:lblAlgn val="ctr"/>
        <c:lblOffset val="100"/>
        <c:noMultiLvlLbl val="0"/>
      </c:catAx>
      <c:valAx>
        <c:axId val="29869575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986965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'10'!$C$3</c:f>
              <c:strCache>
                <c:ptCount val="1"/>
                <c:pt idx="0">
                  <c:v>First reason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'10'!$B$4:$B$12</c:f>
              <c:strCache>
                <c:ptCount val="9"/>
                <c:pt idx="0">
                  <c:v>EU stability</c:v>
                </c:pt>
                <c:pt idx="1">
                  <c:v>Better quality of life and standard of living</c:v>
                </c:pt>
                <c:pt idx="2">
                  <c:v>Possibility of travelling to other EU countries without a visa</c:v>
                </c:pt>
                <c:pt idx="3">
                  <c:v>Interests of citizens of Montenegro</c:v>
                </c:pt>
                <c:pt idx="4">
                  <c:v>By joining Montenegro in the EU, we will preserve peace in the Balkans</c:v>
                </c:pt>
                <c:pt idx="5">
                  <c:v>Personal benefit from membership</c:v>
                </c:pt>
                <c:pt idx="6">
                  <c:v>Fighting corruption and organized crime</c:v>
                </c:pt>
                <c:pt idx="7">
                  <c:v>EU financial support</c:v>
                </c:pt>
                <c:pt idx="8">
                  <c:v>Rule of law and contribution to respect for fundamental rights</c:v>
                </c:pt>
              </c:strCache>
            </c:strRef>
          </c:cat>
          <c:val>
            <c:numRef>
              <c:f>'10'!$C$4:$C$12</c:f>
              <c:numCache>
                <c:formatCode>0.0%</c:formatCode>
                <c:ptCount val="9"/>
                <c:pt idx="0">
                  <c:v>0.216</c:v>
                </c:pt>
                <c:pt idx="1">
                  <c:v>0.20799999999999999</c:v>
                </c:pt>
                <c:pt idx="2">
                  <c:v>0.193</c:v>
                </c:pt>
                <c:pt idx="3">
                  <c:v>0.13700000000000001</c:v>
                </c:pt>
                <c:pt idx="4">
                  <c:v>6.9000000000000006E-2</c:v>
                </c:pt>
                <c:pt idx="5">
                  <c:v>6.4000000000000001E-2</c:v>
                </c:pt>
                <c:pt idx="6">
                  <c:v>4.8000000000000001E-2</c:v>
                </c:pt>
                <c:pt idx="7">
                  <c:v>0.04</c:v>
                </c:pt>
                <c:pt idx="8">
                  <c:v>2.4E-2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D9-4354-A101-C1313659D4A5}"/>
            </c:ext>
          </c:extLst>
        </c:ser>
        <c:ser>
          <c:idx val="1"/>
          <c:order val="1"/>
          <c:tx>
            <c:strRef>
              <c:f>'10'!$D$3</c:f>
              <c:strCache>
                <c:ptCount val="1"/>
                <c:pt idx="0">
                  <c:v>Second reason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'10'!$B$4:$B$12</c:f>
              <c:strCache>
                <c:ptCount val="9"/>
                <c:pt idx="0">
                  <c:v>EU stability</c:v>
                </c:pt>
                <c:pt idx="1">
                  <c:v>Better quality of life and standard of living</c:v>
                </c:pt>
                <c:pt idx="2">
                  <c:v>Possibility of travelling to other EU countries without a visa</c:v>
                </c:pt>
                <c:pt idx="3">
                  <c:v>Interests of citizens of Montenegro</c:v>
                </c:pt>
                <c:pt idx="4">
                  <c:v>By joining Montenegro in the EU, we will preserve peace in the Balkans</c:v>
                </c:pt>
                <c:pt idx="5">
                  <c:v>Personal benefit from membership</c:v>
                </c:pt>
                <c:pt idx="6">
                  <c:v>Fighting corruption and organized crime</c:v>
                </c:pt>
                <c:pt idx="7">
                  <c:v>EU financial support</c:v>
                </c:pt>
                <c:pt idx="8">
                  <c:v>Rule of law and contribution to respect for fundamental rights</c:v>
                </c:pt>
              </c:strCache>
            </c:strRef>
          </c:cat>
          <c:val>
            <c:numRef>
              <c:f>'10'!$D$4:$D$12</c:f>
              <c:numCache>
                <c:formatCode>0.0%</c:formatCode>
                <c:ptCount val="9"/>
                <c:pt idx="0">
                  <c:v>6.2E-2</c:v>
                </c:pt>
                <c:pt idx="1">
                  <c:v>0.18</c:v>
                </c:pt>
                <c:pt idx="2">
                  <c:v>0.184</c:v>
                </c:pt>
                <c:pt idx="3">
                  <c:v>0.124</c:v>
                </c:pt>
                <c:pt idx="4">
                  <c:v>0.115</c:v>
                </c:pt>
                <c:pt idx="5">
                  <c:v>0.06</c:v>
                </c:pt>
                <c:pt idx="6">
                  <c:v>7.1999999999999995E-2</c:v>
                </c:pt>
                <c:pt idx="7">
                  <c:v>0.125</c:v>
                </c:pt>
                <c:pt idx="8">
                  <c:v>7.9000000000000001E-2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D9-4354-A101-C1313659D4A5}"/>
            </c:ext>
          </c:extLst>
        </c:ser>
        <c:ser>
          <c:idx val="2"/>
          <c:order val="2"/>
          <c:tx>
            <c:strRef>
              <c:f>'10'!$E$3</c:f>
              <c:strCache>
                <c:ptCount val="1"/>
                <c:pt idx="0">
                  <c:v>Third reason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'10'!$B$4:$B$12</c:f>
              <c:strCache>
                <c:ptCount val="9"/>
                <c:pt idx="0">
                  <c:v>EU stability</c:v>
                </c:pt>
                <c:pt idx="1">
                  <c:v>Better quality of life and standard of living</c:v>
                </c:pt>
                <c:pt idx="2">
                  <c:v>Possibility of travelling to other EU countries without a visa</c:v>
                </c:pt>
                <c:pt idx="3">
                  <c:v>Interests of citizens of Montenegro</c:v>
                </c:pt>
                <c:pt idx="4">
                  <c:v>By joining Montenegro in the EU, we will preserve peace in the Balkans</c:v>
                </c:pt>
                <c:pt idx="5">
                  <c:v>Personal benefit from membership</c:v>
                </c:pt>
                <c:pt idx="6">
                  <c:v>Fighting corruption and organized crime</c:v>
                </c:pt>
                <c:pt idx="7">
                  <c:v>EU financial support</c:v>
                </c:pt>
                <c:pt idx="8">
                  <c:v>Rule of law and contribution to respect for fundamental rights</c:v>
                </c:pt>
              </c:strCache>
            </c:strRef>
          </c:cat>
          <c:val>
            <c:numRef>
              <c:f>'10'!$E$4:$E$12</c:f>
              <c:numCache>
                <c:formatCode>0.0%</c:formatCode>
                <c:ptCount val="9"/>
                <c:pt idx="0">
                  <c:v>0.05</c:v>
                </c:pt>
                <c:pt idx="1">
                  <c:v>0.114</c:v>
                </c:pt>
                <c:pt idx="2">
                  <c:v>0.215</c:v>
                </c:pt>
                <c:pt idx="3">
                  <c:v>0.10199999999999999</c:v>
                </c:pt>
                <c:pt idx="4">
                  <c:v>5.8999999999999997E-2</c:v>
                </c:pt>
                <c:pt idx="5">
                  <c:v>5.3999999999999999E-2</c:v>
                </c:pt>
                <c:pt idx="6">
                  <c:v>0.14799999999999999</c:v>
                </c:pt>
                <c:pt idx="7">
                  <c:v>0.11799999999999999</c:v>
                </c:pt>
                <c:pt idx="8">
                  <c:v>0.14000000000000001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D9-4354-A101-C1313659D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659432"/>
        <c:axId val="373659824"/>
      </c:barChart>
      <c:catAx>
        <c:axId val="37365943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3659824"/>
        <c:crosses val="autoZero"/>
        <c:auto val="1"/>
        <c:lblAlgn val="ctr"/>
        <c:lblOffset val="100"/>
        <c:noMultiLvlLbl val="0"/>
      </c:catAx>
      <c:valAx>
        <c:axId val="37365982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3659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'11'!$C$3</c:f>
              <c:strCache>
                <c:ptCount val="1"/>
                <c:pt idx="0">
                  <c:v>First reason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'11'!$B$4:$B$11</c:f>
              <c:strCache>
                <c:ptCount val="8"/>
                <c:pt idx="0">
                  <c:v>Crisis within the EU</c:v>
                </c:pt>
                <c:pt idx="1">
                  <c:v>The  EU’s migrant crisis</c:v>
                </c:pt>
                <c:pt idx="2">
                  <c:v>Because I am uninformed about this issue</c:v>
                </c:pt>
                <c:pt idx="3">
                  <c:v>I am afraid that MNE will lose its independence and sovereignty by becoming an EU member</c:v>
                </c:pt>
                <c:pt idx="4">
                  <c:v>Because EU membership will not bring any improvements to MNE</c:v>
                </c:pt>
                <c:pt idx="5">
                  <c:v>Because accession is in the interests of politicians, not citizens</c:v>
                </c:pt>
                <c:pt idx="6">
                  <c:v>I am disappointed with the way the EU treats MNE</c:v>
                </c:pt>
                <c:pt idx="7">
                  <c:v>I personally will be unaffected whether we become a member or not</c:v>
                </c:pt>
              </c:strCache>
            </c:strRef>
          </c:cat>
          <c:val>
            <c:numRef>
              <c:f>'11'!$C$4:$C$11</c:f>
              <c:numCache>
                <c:formatCode>0.0%</c:formatCode>
                <c:ptCount val="8"/>
                <c:pt idx="0">
                  <c:v>0.30599999999999999</c:v>
                </c:pt>
                <c:pt idx="1">
                  <c:v>0.221</c:v>
                </c:pt>
                <c:pt idx="2">
                  <c:v>0.11700000000000001</c:v>
                </c:pt>
                <c:pt idx="3">
                  <c:v>9.9000000000000005E-2</c:v>
                </c:pt>
                <c:pt idx="4">
                  <c:v>8.6999999999999994E-2</c:v>
                </c:pt>
                <c:pt idx="5">
                  <c:v>8.2000000000000003E-2</c:v>
                </c:pt>
                <c:pt idx="6">
                  <c:v>5.1999999999999998E-2</c:v>
                </c:pt>
                <c:pt idx="7">
                  <c:v>3.5999999999999997E-2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BD9-4354-A101-C1313659D4A5}"/>
            </c:ext>
          </c:extLst>
        </c:ser>
        <c:ser>
          <c:idx val="1"/>
          <c:order val="1"/>
          <c:tx>
            <c:strRef>
              <c:f>'11'!$D$3</c:f>
              <c:strCache>
                <c:ptCount val="1"/>
                <c:pt idx="0">
                  <c:v>Second reason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'11'!$B$4:$B$11</c:f>
              <c:strCache>
                <c:ptCount val="8"/>
                <c:pt idx="0">
                  <c:v>Crisis within the EU</c:v>
                </c:pt>
                <c:pt idx="1">
                  <c:v>The  EU’s migrant crisis</c:v>
                </c:pt>
                <c:pt idx="2">
                  <c:v>Because I am uninformed about this issue</c:v>
                </c:pt>
                <c:pt idx="3">
                  <c:v>I am afraid that MNE will lose its independence and sovereignty by becoming an EU member</c:v>
                </c:pt>
                <c:pt idx="4">
                  <c:v>Because EU membership will not bring any improvements to MNE</c:v>
                </c:pt>
                <c:pt idx="5">
                  <c:v>Because accession is in the interests of politicians, not citizens</c:v>
                </c:pt>
                <c:pt idx="6">
                  <c:v>I am disappointed with the way the EU treats MNE</c:v>
                </c:pt>
                <c:pt idx="7">
                  <c:v>I personally will be unaffected whether we become a member or not</c:v>
                </c:pt>
              </c:strCache>
            </c:strRef>
          </c:cat>
          <c:val>
            <c:numRef>
              <c:f>'11'!$D$4:$D$11</c:f>
              <c:numCache>
                <c:formatCode>0.0%</c:formatCode>
                <c:ptCount val="8"/>
                <c:pt idx="0">
                  <c:v>9.7000000000000003E-2</c:v>
                </c:pt>
                <c:pt idx="1">
                  <c:v>0.22900000000000001</c:v>
                </c:pt>
                <c:pt idx="2">
                  <c:v>0.20799999999999999</c:v>
                </c:pt>
                <c:pt idx="3">
                  <c:v>0.13100000000000001</c:v>
                </c:pt>
                <c:pt idx="4">
                  <c:v>8.6999999999999994E-2</c:v>
                </c:pt>
                <c:pt idx="5">
                  <c:v>0.14000000000000001</c:v>
                </c:pt>
                <c:pt idx="6">
                  <c:v>4.1000000000000002E-2</c:v>
                </c:pt>
                <c:pt idx="7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BD9-4354-A101-C1313659D4A5}"/>
            </c:ext>
          </c:extLst>
        </c:ser>
        <c:ser>
          <c:idx val="2"/>
          <c:order val="2"/>
          <c:tx>
            <c:strRef>
              <c:f>'11'!$E$3</c:f>
              <c:strCache>
                <c:ptCount val="1"/>
                <c:pt idx="0">
                  <c:v>Third reason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'11'!$B$4:$B$11</c:f>
              <c:strCache>
                <c:ptCount val="8"/>
                <c:pt idx="0">
                  <c:v>Crisis within the EU</c:v>
                </c:pt>
                <c:pt idx="1">
                  <c:v>The  EU’s migrant crisis</c:v>
                </c:pt>
                <c:pt idx="2">
                  <c:v>Because I am uninformed about this issue</c:v>
                </c:pt>
                <c:pt idx="3">
                  <c:v>I am afraid that MNE will lose its independence and sovereignty by becoming an EU member</c:v>
                </c:pt>
                <c:pt idx="4">
                  <c:v>Because EU membership will not bring any improvements to MNE</c:v>
                </c:pt>
                <c:pt idx="5">
                  <c:v>Because accession is in the interests of politicians, not citizens</c:v>
                </c:pt>
                <c:pt idx="6">
                  <c:v>I am disappointed with the way the EU treats MNE</c:v>
                </c:pt>
                <c:pt idx="7">
                  <c:v>I personally will be unaffected whether we become a member or not</c:v>
                </c:pt>
              </c:strCache>
            </c:strRef>
          </c:cat>
          <c:val>
            <c:numRef>
              <c:f>'11'!$E$4:$E$11</c:f>
              <c:numCache>
                <c:formatCode>0.0%</c:formatCode>
                <c:ptCount val="8"/>
                <c:pt idx="0">
                  <c:v>9.7000000000000003E-2</c:v>
                </c:pt>
                <c:pt idx="1">
                  <c:v>0.29399999999999998</c:v>
                </c:pt>
                <c:pt idx="2">
                  <c:v>0.16300000000000001</c:v>
                </c:pt>
                <c:pt idx="3">
                  <c:v>9.0999999999999998E-2</c:v>
                </c:pt>
                <c:pt idx="4">
                  <c:v>7.9000000000000001E-2</c:v>
                </c:pt>
                <c:pt idx="5">
                  <c:v>0.13100000000000001</c:v>
                </c:pt>
                <c:pt idx="6">
                  <c:v>3.7999999999999999E-2</c:v>
                </c:pt>
                <c:pt idx="7">
                  <c:v>0.106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2BD9-4354-A101-C1313659D4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660216"/>
        <c:axId val="373660608"/>
      </c:barChart>
      <c:catAx>
        <c:axId val="37366021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3660608"/>
        <c:crosses val="autoZero"/>
        <c:auto val="1"/>
        <c:lblAlgn val="ctr"/>
        <c:lblOffset val="100"/>
        <c:noMultiLvlLbl val="0"/>
      </c:catAx>
      <c:valAx>
        <c:axId val="37366060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36602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'12'!$C$3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'12'!$B$4:$B$8</c:f>
              <c:strCache>
                <c:ptCount val="5"/>
                <c:pt idx="0">
                  <c:v> It is very fast</c:v>
                </c:pt>
                <c:pt idx="1">
                  <c:v>It is as fast as the circumstances allow</c:v>
                </c:pt>
                <c:pt idx="2">
                  <c:v>It is not fast enough</c:v>
                </c:pt>
                <c:pt idx="3">
                  <c:v>It is very slow</c:v>
                </c:pt>
                <c:pt idx="4">
                  <c:v>We will never become a member</c:v>
                </c:pt>
              </c:strCache>
            </c:strRef>
          </c:cat>
          <c:val>
            <c:numRef>
              <c:f>'12'!$C$4:$C$8</c:f>
              <c:numCache>
                <c:formatCode>0.0%</c:formatCode>
                <c:ptCount val="5"/>
                <c:pt idx="0">
                  <c:v>7.8000000000000014E-2</c:v>
                </c:pt>
                <c:pt idx="1">
                  <c:v>0.37000000000000005</c:v>
                </c:pt>
                <c:pt idx="2">
                  <c:v>0.16200000000000001</c:v>
                </c:pt>
                <c:pt idx="3">
                  <c:v>0.14400000000000002</c:v>
                </c:pt>
                <c:pt idx="4">
                  <c:v>9.9000000000000019E-2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342-4A33-838A-916B4B1E6180}"/>
            </c:ext>
          </c:extLst>
        </c:ser>
        <c:ser>
          <c:idx val="1"/>
          <c:order val="1"/>
          <c:tx>
            <c:strRef>
              <c:f>'12'!$D$3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'12'!$B$4:$B$8</c:f>
              <c:strCache>
                <c:ptCount val="5"/>
                <c:pt idx="0">
                  <c:v> It is very fast</c:v>
                </c:pt>
                <c:pt idx="1">
                  <c:v>It is as fast as the circumstances allow</c:v>
                </c:pt>
                <c:pt idx="2">
                  <c:v>It is not fast enough</c:v>
                </c:pt>
                <c:pt idx="3">
                  <c:v>It is very slow</c:v>
                </c:pt>
                <c:pt idx="4">
                  <c:v>We will never become a member</c:v>
                </c:pt>
              </c:strCache>
            </c:strRef>
          </c:cat>
          <c:val>
            <c:numRef>
              <c:f>'12'!$D$4:$D$8</c:f>
              <c:numCache>
                <c:formatCode>0.0%</c:formatCode>
                <c:ptCount val="5"/>
                <c:pt idx="0">
                  <c:v>0.15500000000000003</c:v>
                </c:pt>
                <c:pt idx="1">
                  <c:v>0.46</c:v>
                </c:pt>
                <c:pt idx="2">
                  <c:v>0.17300000000000001</c:v>
                </c:pt>
                <c:pt idx="3">
                  <c:v>0.13100000000000001</c:v>
                </c:pt>
                <c:pt idx="4">
                  <c:v>8.1000000000000003E-2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342-4A33-838A-916B4B1E6180}"/>
            </c:ext>
          </c:extLst>
        </c:ser>
        <c:ser>
          <c:idx val="2"/>
          <c:order val="2"/>
          <c:tx>
            <c:strRef>
              <c:f>'12'!$E$3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'12'!$B$4:$B$8</c:f>
              <c:strCache>
                <c:ptCount val="5"/>
                <c:pt idx="0">
                  <c:v> It is very fast</c:v>
                </c:pt>
                <c:pt idx="1">
                  <c:v>It is as fast as the circumstances allow</c:v>
                </c:pt>
                <c:pt idx="2">
                  <c:v>It is not fast enough</c:v>
                </c:pt>
                <c:pt idx="3">
                  <c:v>It is very slow</c:v>
                </c:pt>
                <c:pt idx="4">
                  <c:v>We will never become a member</c:v>
                </c:pt>
              </c:strCache>
            </c:strRef>
          </c:cat>
          <c:val>
            <c:numRef>
              <c:f>'12'!$E$4:$E$8</c:f>
              <c:numCache>
                <c:formatCode>0.0%</c:formatCode>
                <c:ptCount val="5"/>
                <c:pt idx="0">
                  <c:v>0.21200000000000002</c:v>
                </c:pt>
                <c:pt idx="1">
                  <c:v>0.39900000000000008</c:v>
                </c:pt>
                <c:pt idx="2">
                  <c:v>0.20300000000000001</c:v>
                </c:pt>
                <c:pt idx="3">
                  <c:v>0.12000000000000001</c:v>
                </c:pt>
                <c:pt idx="4">
                  <c:v>6.6000000000000003E-2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342-4A33-838A-916B4B1E6180}"/>
            </c:ext>
          </c:extLst>
        </c:ser>
        <c:ser>
          <c:idx val="3"/>
          <c:order val="3"/>
          <c:tx>
            <c:strRef>
              <c:f>'12'!$F$3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'12'!$B$4:$B$8</c:f>
              <c:strCache>
                <c:ptCount val="5"/>
                <c:pt idx="0">
                  <c:v> It is very fast</c:v>
                </c:pt>
                <c:pt idx="1">
                  <c:v>It is as fast as the circumstances allow</c:v>
                </c:pt>
                <c:pt idx="2">
                  <c:v>It is not fast enough</c:v>
                </c:pt>
                <c:pt idx="3">
                  <c:v>It is very slow</c:v>
                </c:pt>
                <c:pt idx="4">
                  <c:v>We will never become a member</c:v>
                </c:pt>
              </c:strCache>
            </c:strRef>
          </c:cat>
          <c:val>
            <c:numRef>
              <c:f>'12'!$F$4:$F$8</c:f>
              <c:numCache>
                <c:formatCode>0.0%</c:formatCode>
                <c:ptCount val="5"/>
                <c:pt idx="0">
                  <c:v>0.13100000000000001</c:v>
                </c:pt>
                <c:pt idx="1">
                  <c:v>0.32900000000000007</c:v>
                </c:pt>
                <c:pt idx="2">
                  <c:v>0.191</c:v>
                </c:pt>
                <c:pt idx="3">
                  <c:v>0.19600000000000001</c:v>
                </c:pt>
                <c:pt idx="4">
                  <c:v>0.15300000000000002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26-40AF-A2E1-D39D47812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596320"/>
        <c:axId val="373596712"/>
      </c:barChart>
      <c:catAx>
        <c:axId val="373596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3596712"/>
        <c:crosses val="autoZero"/>
        <c:auto val="1"/>
        <c:lblAlgn val="ctr"/>
        <c:lblOffset val="100"/>
        <c:noMultiLvlLbl val="0"/>
      </c:catAx>
      <c:valAx>
        <c:axId val="3735967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3596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'13'!$C$3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'13'!$B$4:$B$8</c:f>
              <c:strCache>
                <c:ptCount val="5"/>
                <c:pt idx="0">
                  <c:v>By 2020</c:v>
                </c:pt>
                <c:pt idx="1">
                  <c:v>By 2022</c:v>
                </c:pt>
                <c:pt idx="2">
                  <c:v>By 2025</c:v>
                </c:pt>
                <c:pt idx="3">
                  <c:v>By 2030</c:v>
                </c:pt>
                <c:pt idx="4">
                  <c:v>Don't know</c:v>
                </c:pt>
              </c:strCache>
            </c:strRef>
          </c:cat>
          <c:val>
            <c:numRef>
              <c:f>'13'!$C$4:$C$8</c:f>
              <c:numCache>
                <c:formatCode>0.0%</c:formatCode>
                <c:ptCount val="5"/>
                <c:pt idx="0">
                  <c:v>0.14199999999999999</c:v>
                </c:pt>
                <c:pt idx="1">
                  <c:v>0.13500000000000001</c:v>
                </c:pt>
                <c:pt idx="2">
                  <c:v>0.252</c:v>
                </c:pt>
                <c:pt idx="3">
                  <c:v>0.128</c:v>
                </c:pt>
                <c:pt idx="4">
                  <c:v>0.34300000000000003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7D7-4BAD-91F5-12A2091B43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597496"/>
        <c:axId val="373597888"/>
      </c:barChart>
      <c:catAx>
        <c:axId val="373597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3597888"/>
        <c:crosses val="autoZero"/>
        <c:auto val="1"/>
        <c:lblAlgn val="ctr"/>
        <c:lblOffset val="100"/>
        <c:noMultiLvlLbl val="0"/>
      </c:catAx>
      <c:valAx>
        <c:axId val="3735978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3597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4845377729180386"/>
          <c:y val="3.9388607172995145E-2"/>
          <c:w val="0.54529814516237074"/>
          <c:h val="0.9432409601573079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'18'!$C$3</c:f>
              <c:strCache>
                <c:ptCount val="1"/>
                <c:pt idx="0">
                  <c:v>Key contribution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'18'!$B$4:$B$16</c:f>
              <c:strCache>
                <c:ptCount val="13"/>
                <c:pt idx="0">
                  <c:v>Government</c:v>
                </c:pt>
                <c:pt idx="1">
                  <c:v>Ministry of European Affairs</c:v>
                </c:pt>
                <c:pt idx="2">
                  <c:v>Members of the Negotiating Team </c:v>
                </c:pt>
                <c:pt idx="3">
                  <c:v>European Integration Parliamentary Committee</c:v>
                </c:pt>
                <c:pt idx="4">
                  <c:v>Parliament</c:v>
                </c:pt>
                <c:pt idx="5">
                  <c:v>Judicial institutions (Ministry of Justice, courts, prosecutors' offices)</c:v>
                </c:pt>
                <c:pt idx="6">
                  <c:v>Political parties</c:v>
                </c:pt>
                <c:pt idx="7">
                  <c:v>Media</c:v>
                </c:pt>
                <c:pt idx="8">
                  <c:v>Business community and trade unions</c:v>
                </c:pt>
                <c:pt idx="9">
                  <c:v>Prominent individuals</c:v>
                </c:pt>
                <c:pt idx="10">
                  <c:v>Academic community</c:v>
                </c:pt>
                <c:pt idx="11">
                  <c:v>NGOs</c:v>
                </c:pt>
                <c:pt idx="12">
                  <c:v>Economic associations</c:v>
                </c:pt>
              </c:strCache>
            </c:strRef>
          </c:cat>
          <c:val>
            <c:numRef>
              <c:f>'18'!$C$4:$C$16</c:f>
              <c:numCache>
                <c:formatCode>0.0%</c:formatCode>
                <c:ptCount val="13"/>
                <c:pt idx="0">
                  <c:v>0.33900000000000002</c:v>
                </c:pt>
                <c:pt idx="1">
                  <c:v>0.317</c:v>
                </c:pt>
                <c:pt idx="2">
                  <c:v>0.31</c:v>
                </c:pt>
                <c:pt idx="3">
                  <c:v>0.253</c:v>
                </c:pt>
                <c:pt idx="4">
                  <c:v>0.248</c:v>
                </c:pt>
                <c:pt idx="5">
                  <c:v>0.248</c:v>
                </c:pt>
                <c:pt idx="6">
                  <c:v>0.183</c:v>
                </c:pt>
                <c:pt idx="7">
                  <c:v>0.158</c:v>
                </c:pt>
                <c:pt idx="8">
                  <c:v>0.13200000000000001</c:v>
                </c:pt>
                <c:pt idx="9">
                  <c:v>0.13</c:v>
                </c:pt>
                <c:pt idx="10">
                  <c:v>0.129</c:v>
                </c:pt>
                <c:pt idx="11">
                  <c:v>0.122</c:v>
                </c:pt>
                <c:pt idx="12">
                  <c:v>0.11899999999999999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12-4913-80B0-E46EA0B0FC01}"/>
            </c:ext>
          </c:extLst>
        </c:ser>
        <c:ser>
          <c:idx val="1"/>
          <c:order val="1"/>
          <c:tx>
            <c:strRef>
              <c:f>'18'!$D$3</c:f>
              <c:strCache>
                <c:ptCount val="1"/>
                <c:pt idx="0">
                  <c:v>Largely contribute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'18'!$B$4:$B$16</c:f>
              <c:strCache>
                <c:ptCount val="13"/>
                <c:pt idx="0">
                  <c:v>Government</c:v>
                </c:pt>
                <c:pt idx="1">
                  <c:v>Ministry of European Affairs</c:v>
                </c:pt>
                <c:pt idx="2">
                  <c:v>Members of the Negotiating Team </c:v>
                </c:pt>
                <c:pt idx="3">
                  <c:v>European Integration Parliamentary Committee</c:v>
                </c:pt>
                <c:pt idx="4">
                  <c:v>Parliament</c:v>
                </c:pt>
                <c:pt idx="5">
                  <c:v>Judicial institutions (Ministry of Justice, courts, prosecutors' offices)</c:v>
                </c:pt>
                <c:pt idx="6">
                  <c:v>Political parties</c:v>
                </c:pt>
                <c:pt idx="7">
                  <c:v>Media</c:v>
                </c:pt>
                <c:pt idx="8">
                  <c:v>Business community and trade unions</c:v>
                </c:pt>
                <c:pt idx="9">
                  <c:v>Prominent individuals</c:v>
                </c:pt>
                <c:pt idx="10">
                  <c:v>Academic community</c:v>
                </c:pt>
                <c:pt idx="11">
                  <c:v>NGOs</c:v>
                </c:pt>
                <c:pt idx="12">
                  <c:v>Economic associations</c:v>
                </c:pt>
              </c:strCache>
            </c:strRef>
          </c:cat>
          <c:val>
            <c:numRef>
              <c:f>'18'!$D$4:$D$16</c:f>
              <c:numCache>
                <c:formatCode>0.0%</c:formatCode>
                <c:ptCount val="13"/>
                <c:pt idx="0">
                  <c:v>0.36299999999999999</c:v>
                </c:pt>
                <c:pt idx="1">
                  <c:v>0.34399999999999997</c:v>
                </c:pt>
                <c:pt idx="2">
                  <c:v>0.32</c:v>
                </c:pt>
                <c:pt idx="3">
                  <c:v>0.31</c:v>
                </c:pt>
                <c:pt idx="4">
                  <c:v>0.36</c:v>
                </c:pt>
                <c:pt idx="5">
                  <c:v>0.32500000000000001</c:v>
                </c:pt>
                <c:pt idx="6">
                  <c:v>0.311</c:v>
                </c:pt>
                <c:pt idx="7">
                  <c:v>0.377</c:v>
                </c:pt>
                <c:pt idx="8">
                  <c:v>0.249</c:v>
                </c:pt>
                <c:pt idx="9">
                  <c:v>0.28399999999999997</c:v>
                </c:pt>
                <c:pt idx="10">
                  <c:v>0.23599999999999999</c:v>
                </c:pt>
                <c:pt idx="11">
                  <c:v>0.3</c:v>
                </c:pt>
                <c:pt idx="12">
                  <c:v>0.248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12-4913-80B0-E46EA0B0FC01}"/>
            </c:ext>
          </c:extLst>
        </c:ser>
        <c:ser>
          <c:idx val="2"/>
          <c:order val="2"/>
          <c:tx>
            <c:strRef>
              <c:f>'18'!$E$3</c:f>
              <c:strCache>
                <c:ptCount val="1"/>
                <c:pt idx="0">
                  <c:v>Contribute to a lesser degree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'18'!$B$4:$B$16</c:f>
              <c:strCache>
                <c:ptCount val="13"/>
                <c:pt idx="0">
                  <c:v>Government</c:v>
                </c:pt>
                <c:pt idx="1">
                  <c:v>Ministry of European Affairs</c:v>
                </c:pt>
                <c:pt idx="2">
                  <c:v>Members of the Negotiating Team </c:v>
                </c:pt>
                <c:pt idx="3">
                  <c:v>European Integration Parliamentary Committee</c:v>
                </c:pt>
                <c:pt idx="4">
                  <c:v>Parliament</c:v>
                </c:pt>
                <c:pt idx="5">
                  <c:v>Judicial institutions (Ministry of Justice, courts, prosecutors' offices)</c:v>
                </c:pt>
                <c:pt idx="6">
                  <c:v>Political parties</c:v>
                </c:pt>
                <c:pt idx="7">
                  <c:v>Media</c:v>
                </c:pt>
                <c:pt idx="8">
                  <c:v>Business community and trade unions</c:v>
                </c:pt>
                <c:pt idx="9">
                  <c:v>Prominent individuals</c:v>
                </c:pt>
                <c:pt idx="10">
                  <c:v>Academic community</c:v>
                </c:pt>
                <c:pt idx="11">
                  <c:v>NGOs</c:v>
                </c:pt>
                <c:pt idx="12">
                  <c:v>Economic associations</c:v>
                </c:pt>
              </c:strCache>
            </c:strRef>
          </c:cat>
          <c:val>
            <c:numRef>
              <c:f>'18'!$E$4:$E$16</c:f>
              <c:numCache>
                <c:formatCode>0.0%</c:formatCode>
                <c:ptCount val="13"/>
                <c:pt idx="0">
                  <c:v>0.159</c:v>
                </c:pt>
                <c:pt idx="1">
                  <c:v>0.17</c:v>
                </c:pt>
                <c:pt idx="2">
                  <c:v>0.17599999999999999</c:v>
                </c:pt>
                <c:pt idx="3">
                  <c:v>0.21299999999999999</c:v>
                </c:pt>
                <c:pt idx="4">
                  <c:v>0.20899999999999999</c:v>
                </c:pt>
                <c:pt idx="5">
                  <c:v>0.20399999999999999</c:v>
                </c:pt>
                <c:pt idx="6">
                  <c:v>0.26</c:v>
                </c:pt>
                <c:pt idx="7">
                  <c:v>0.28000000000000003</c:v>
                </c:pt>
                <c:pt idx="8">
                  <c:v>0.28000000000000003</c:v>
                </c:pt>
                <c:pt idx="9">
                  <c:v>0.30499999999999999</c:v>
                </c:pt>
                <c:pt idx="10">
                  <c:v>0.25600000000000001</c:v>
                </c:pt>
                <c:pt idx="11">
                  <c:v>0.29099999999999998</c:v>
                </c:pt>
                <c:pt idx="12">
                  <c:v>0.25700000000000001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12-4913-80B0-E46EA0B0FC01}"/>
            </c:ext>
          </c:extLst>
        </c:ser>
        <c:ser>
          <c:idx val="3"/>
          <c:order val="3"/>
          <c:tx>
            <c:strRef>
              <c:f>'18'!$F$3</c:f>
              <c:strCache>
                <c:ptCount val="1"/>
                <c:pt idx="0">
                  <c:v>No contribution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'18'!$B$4:$B$16</c:f>
              <c:strCache>
                <c:ptCount val="13"/>
                <c:pt idx="0">
                  <c:v>Government</c:v>
                </c:pt>
                <c:pt idx="1">
                  <c:v>Ministry of European Affairs</c:v>
                </c:pt>
                <c:pt idx="2">
                  <c:v>Members of the Negotiating Team </c:v>
                </c:pt>
                <c:pt idx="3">
                  <c:v>European Integration Parliamentary Committee</c:v>
                </c:pt>
                <c:pt idx="4">
                  <c:v>Parliament</c:v>
                </c:pt>
                <c:pt idx="5">
                  <c:v>Judicial institutions (Ministry of Justice, courts, prosecutors' offices)</c:v>
                </c:pt>
                <c:pt idx="6">
                  <c:v>Political parties</c:v>
                </c:pt>
                <c:pt idx="7">
                  <c:v>Media</c:v>
                </c:pt>
                <c:pt idx="8">
                  <c:v>Business community and trade unions</c:v>
                </c:pt>
                <c:pt idx="9">
                  <c:v>Prominent individuals</c:v>
                </c:pt>
                <c:pt idx="10">
                  <c:v>Academic community</c:v>
                </c:pt>
                <c:pt idx="11">
                  <c:v>NGOs</c:v>
                </c:pt>
                <c:pt idx="12">
                  <c:v>Economic associations</c:v>
                </c:pt>
              </c:strCache>
            </c:strRef>
          </c:cat>
          <c:val>
            <c:numRef>
              <c:f>'18'!$F$4:$F$16</c:f>
              <c:numCache>
                <c:formatCode>0.0%</c:formatCode>
                <c:ptCount val="13"/>
                <c:pt idx="0">
                  <c:v>6.3E-2</c:v>
                </c:pt>
                <c:pt idx="1">
                  <c:v>8.1000000000000003E-2</c:v>
                </c:pt>
                <c:pt idx="2">
                  <c:v>8.6999999999999994E-2</c:v>
                </c:pt>
                <c:pt idx="3">
                  <c:v>8.8999999999999996E-2</c:v>
                </c:pt>
                <c:pt idx="4">
                  <c:v>9.0999999999999998E-2</c:v>
                </c:pt>
                <c:pt idx="5">
                  <c:v>0.111</c:v>
                </c:pt>
                <c:pt idx="6">
                  <c:v>0.11600000000000001</c:v>
                </c:pt>
                <c:pt idx="7">
                  <c:v>8.5999999999999993E-2</c:v>
                </c:pt>
                <c:pt idx="8">
                  <c:v>0.14899999999999999</c:v>
                </c:pt>
                <c:pt idx="9">
                  <c:v>0.115</c:v>
                </c:pt>
                <c:pt idx="10">
                  <c:v>0.158</c:v>
                </c:pt>
                <c:pt idx="11">
                  <c:v>0.129</c:v>
                </c:pt>
                <c:pt idx="12">
                  <c:v>0.161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99D-4651-BE76-53A4C6D98E7B}"/>
            </c:ext>
          </c:extLst>
        </c:ser>
        <c:ser>
          <c:idx val="4"/>
          <c:order val="4"/>
          <c:tx>
            <c:strRef>
              <c:f>'18'!$G$3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'18'!$B$4:$B$16</c:f>
              <c:strCache>
                <c:ptCount val="13"/>
                <c:pt idx="0">
                  <c:v>Government</c:v>
                </c:pt>
                <c:pt idx="1">
                  <c:v>Ministry of European Affairs</c:v>
                </c:pt>
                <c:pt idx="2">
                  <c:v>Members of the Negotiating Team </c:v>
                </c:pt>
                <c:pt idx="3">
                  <c:v>European Integration Parliamentary Committee</c:v>
                </c:pt>
                <c:pt idx="4">
                  <c:v>Parliament</c:v>
                </c:pt>
                <c:pt idx="5">
                  <c:v>Judicial institutions (Ministry of Justice, courts, prosecutors' offices)</c:v>
                </c:pt>
                <c:pt idx="6">
                  <c:v>Political parties</c:v>
                </c:pt>
                <c:pt idx="7">
                  <c:v>Media</c:v>
                </c:pt>
                <c:pt idx="8">
                  <c:v>Business community and trade unions</c:v>
                </c:pt>
                <c:pt idx="9">
                  <c:v>Prominent individuals</c:v>
                </c:pt>
                <c:pt idx="10">
                  <c:v>Academic community</c:v>
                </c:pt>
                <c:pt idx="11">
                  <c:v>NGOs</c:v>
                </c:pt>
                <c:pt idx="12">
                  <c:v>Economic associations</c:v>
                </c:pt>
              </c:strCache>
            </c:strRef>
          </c:cat>
          <c:val>
            <c:numRef>
              <c:f>'18'!$G$4:$G$16</c:f>
              <c:numCache>
                <c:formatCode>0.0%</c:formatCode>
                <c:ptCount val="13"/>
                <c:pt idx="0">
                  <c:v>7.4999999999999997E-2</c:v>
                </c:pt>
                <c:pt idx="1">
                  <c:v>8.8999999999999996E-2</c:v>
                </c:pt>
                <c:pt idx="2">
                  <c:v>0.106</c:v>
                </c:pt>
                <c:pt idx="3">
                  <c:v>0.13500000000000001</c:v>
                </c:pt>
                <c:pt idx="4">
                  <c:v>9.2999999999999999E-2</c:v>
                </c:pt>
                <c:pt idx="5">
                  <c:v>0.111</c:v>
                </c:pt>
                <c:pt idx="6">
                  <c:v>0.129</c:v>
                </c:pt>
                <c:pt idx="7">
                  <c:v>9.9000000000000005E-2</c:v>
                </c:pt>
                <c:pt idx="8">
                  <c:v>0.19</c:v>
                </c:pt>
                <c:pt idx="9">
                  <c:v>0.16500000000000001</c:v>
                </c:pt>
                <c:pt idx="10">
                  <c:v>0.221</c:v>
                </c:pt>
                <c:pt idx="11">
                  <c:v>0.157</c:v>
                </c:pt>
                <c:pt idx="12">
                  <c:v>0.215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99D-4651-BE76-53A4C6D98E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73598672"/>
        <c:axId val="373599064"/>
      </c:barChart>
      <c:catAx>
        <c:axId val="373598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3599064"/>
        <c:crosses val="autoZero"/>
        <c:auto val="1"/>
        <c:lblAlgn val="ctr"/>
        <c:lblOffset val="100"/>
        <c:noMultiLvlLbl val="0"/>
      </c:catAx>
      <c:valAx>
        <c:axId val="3735990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359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864994216907027"/>
          <c:y val="0.96409813462866945"/>
          <c:w val="0.68269998822481748"/>
          <c:h val="2.624765890244215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'19'!$C$3</c:f>
              <c:strCache>
                <c:ptCount val="1"/>
                <c:pt idx="0">
                  <c:v>Key contribution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'19'!$B$4:$B$14</c:f>
              <c:strCache>
                <c:ptCount val="11"/>
                <c:pt idx="0">
                  <c:v>Minister for European Affairs and Chief Negotiator of Montenegro, Aleksandar Andrija Pejovic</c:v>
                </c:pt>
                <c:pt idx="1">
                  <c:v>President of the State, Filip Vujanovic</c:v>
                </c:pt>
                <c:pt idx="2">
                  <c:v>Prime Minister, Dusko Markovic</c:v>
                </c:pt>
                <c:pt idx="3">
                  <c:v>President of the Assembly, Ivan Brajovic</c:v>
                </c:pt>
                <c:pt idx="4">
                  <c:v>Minister of Foreign Affairs, Srdjan Darmanovic</c:v>
                </c:pt>
                <c:pt idx="5">
                  <c:v>Chairman of the Committee for European Integration, Adrijan Vuksanovic</c:v>
                </c:pt>
                <c:pt idx="6">
                  <c:v>Deputy Prime Minister for the Political System, Internal and Foreign Policy, Zoran Pazin</c:v>
                </c:pt>
                <c:pt idx="7">
                  <c:v>Deputy Prime Minister for Economic Policy and the Financial System, Milutin Simovic</c:v>
                </c:pt>
                <c:pt idx="8">
                  <c:v>Special State Prosecutor, Milivoje Katnic</c:v>
                </c:pt>
                <c:pt idx="9">
                  <c:v>Supreme State Prosecutor, Ivica Stankovic</c:v>
                </c:pt>
                <c:pt idx="10">
                  <c:v>Deputy Prime Minister for Regional Development, Rafet Husovic</c:v>
                </c:pt>
              </c:strCache>
            </c:strRef>
          </c:cat>
          <c:val>
            <c:numRef>
              <c:f>'19'!$C$4:$C$14</c:f>
              <c:numCache>
                <c:formatCode>0.0%</c:formatCode>
                <c:ptCount val="11"/>
                <c:pt idx="0">
                  <c:v>0.32400000000000001</c:v>
                </c:pt>
                <c:pt idx="1">
                  <c:v>0.311</c:v>
                </c:pt>
                <c:pt idx="2">
                  <c:v>0.30199999999999999</c:v>
                </c:pt>
                <c:pt idx="3">
                  <c:v>0.28899999999999998</c:v>
                </c:pt>
                <c:pt idx="4">
                  <c:v>0.26200000000000001</c:v>
                </c:pt>
                <c:pt idx="5">
                  <c:v>0.25800000000000001</c:v>
                </c:pt>
                <c:pt idx="6">
                  <c:v>0.245</c:v>
                </c:pt>
                <c:pt idx="7">
                  <c:v>0.23899999999999999</c:v>
                </c:pt>
                <c:pt idx="8">
                  <c:v>0.216</c:v>
                </c:pt>
                <c:pt idx="9">
                  <c:v>0.21299999999999999</c:v>
                </c:pt>
                <c:pt idx="10">
                  <c:v>0.21199999999999999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412-4913-80B0-E46EA0B0FC01}"/>
            </c:ext>
          </c:extLst>
        </c:ser>
        <c:ser>
          <c:idx val="1"/>
          <c:order val="1"/>
          <c:tx>
            <c:strRef>
              <c:f>'19'!$D$3</c:f>
              <c:strCache>
                <c:ptCount val="1"/>
                <c:pt idx="0">
                  <c:v>Largely contribute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'19'!$B$4:$B$14</c:f>
              <c:strCache>
                <c:ptCount val="11"/>
                <c:pt idx="0">
                  <c:v>Minister for European Affairs and Chief Negotiator of Montenegro, Aleksandar Andrija Pejovic</c:v>
                </c:pt>
                <c:pt idx="1">
                  <c:v>President of the State, Filip Vujanovic</c:v>
                </c:pt>
                <c:pt idx="2">
                  <c:v>Prime Minister, Dusko Markovic</c:v>
                </c:pt>
                <c:pt idx="3">
                  <c:v>President of the Assembly, Ivan Brajovic</c:v>
                </c:pt>
                <c:pt idx="4">
                  <c:v>Minister of Foreign Affairs, Srdjan Darmanovic</c:v>
                </c:pt>
                <c:pt idx="5">
                  <c:v>Chairman of the Committee for European Integration, Adrijan Vuksanovic</c:v>
                </c:pt>
                <c:pt idx="6">
                  <c:v>Deputy Prime Minister for the Political System, Internal and Foreign Policy, Zoran Pazin</c:v>
                </c:pt>
                <c:pt idx="7">
                  <c:v>Deputy Prime Minister for Economic Policy and the Financial System, Milutin Simovic</c:v>
                </c:pt>
                <c:pt idx="8">
                  <c:v>Special State Prosecutor, Milivoje Katnic</c:v>
                </c:pt>
                <c:pt idx="9">
                  <c:v>Supreme State Prosecutor, Ivica Stankovic</c:v>
                </c:pt>
                <c:pt idx="10">
                  <c:v>Deputy Prime Minister for Regional Development, Rafet Husovic</c:v>
                </c:pt>
              </c:strCache>
            </c:strRef>
          </c:cat>
          <c:val>
            <c:numRef>
              <c:f>'19'!$D$4:$D$14</c:f>
              <c:numCache>
                <c:formatCode>0.0%</c:formatCode>
                <c:ptCount val="11"/>
                <c:pt idx="0">
                  <c:v>0.28999999999999998</c:v>
                </c:pt>
                <c:pt idx="1">
                  <c:v>0.33100000000000002</c:v>
                </c:pt>
                <c:pt idx="2">
                  <c:v>0.30199999999999999</c:v>
                </c:pt>
                <c:pt idx="3">
                  <c:v>0.29299999999999998</c:v>
                </c:pt>
                <c:pt idx="4">
                  <c:v>0.309</c:v>
                </c:pt>
                <c:pt idx="5">
                  <c:v>0.26</c:v>
                </c:pt>
                <c:pt idx="6">
                  <c:v>0.29399999999999998</c:v>
                </c:pt>
                <c:pt idx="7">
                  <c:v>0.28999999999999998</c:v>
                </c:pt>
                <c:pt idx="8">
                  <c:v>0.26500000000000001</c:v>
                </c:pt>
                <c:pt idx="9">
                  <c:v>0.27700000000000002</c:v>
                </c:pt>
                <c:pt idx="10">
                  <c:v>0.28899999999999998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412-4913-80B0-E46EA0B0FC01}"/>
            </c:ext>
          </c:extLst>
        </c:ser>
        <c:ser>
          <c:idx val="2"/>
          <c:order val="2"/>
          <c:tx>
            <c:strRef>
              <c:f>'19'!$E$3</c:f>
              <c:strCache>
                <c:ptCount val="1"/>
                <c:pt idx="0">
                  <c:v>Contribute to a lesser degree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'19'!$B$4:$B$14</c:f>
              <c:strCache>
                <c:ptCount val="11"/>
                <c:pt idx="0">
                  <c:v>Minister for European Affairs and Chief Negotiator of Montenegro, Aleksandar Andrija Pejovic</c:v>
                </c:pt>
                <c:pt idx="1">
                  <c:v>President of the State, Filip Vujanovic</c:v>
                </c:pt>
                <c:pt idx="2">
                  <c:v>Prime Minister, Dusko Markovic</c:v>
                </c:pt>
                <c:pt idx="3">
                  <c:v>President of the Assembly, Ivan Brajovic</c:v>
                </c:pt>
                <c:pt idx="4">
                  <c:v>Minister of Foreign Affairs, Srdjan Darmanovic</c:v>
                </c:pt>
                <c:pt idx="5">
                  <c:v>Chairman of the Committee for European Integration, Adrijan Vuksanovic</c:v>
                </c:pt>
                <c:pt idx="6">
                  <c:v>Deputy Prime Minister for the Political System, Internal and Foreign Policy, Zoran Pazin</c:v>
                </c:pt>
                <c:pt idx="7">
                  <c:v>Deputy Prime Minister for Economic Policy and the Financial System, Milutin Simovic</c:v>
                </c:pt>
                <c:pt idx="8">
                  <c:v>Special State Prosecutor, Milivoje Katnic</c:v>
                </c:pt>
                <c:pt idx="9">
                  <c:v>Supreme State Prosecutor, Ivica Stankovic</c:v>
                </c:pt>
                <c:pt idx="10">
                  <c:v>Deputy Prime Minister for Regional Development, Rafet Husovic</c:v>
                </c:pt>
              </c:strCache>
            </c:strRef>
          </c:cat>
          <c:val>
            <c:numRef>
              <c:f>'19'!$E$4:$E$14</c:f>
              <c:numCache>
                <c:formatCode>0.0%</c:formatCode>
                <c:ptCount val="11"/>
                <c:pt idx="0">
                  <c:v>0.16800000000000001</c:v>
                </c:pt>
                <c:pt idx="1">
                  <c:v>0.16500000000000001</c:v>
                </c:pt>
                <c:pt idx="2">
                  <c:v>0.19400000000000001</c:v>
                </c:pt>
                <c:pt idx="3">
                  <c:v>0.19500000000000001</c:v>
                </c:pt>
                <c:pt idx="4">
                  <c:v>0.17699999999999999</c:v>
                </c:pt>
                <c:pt idx="5">
                  <c:v>0.17499999999999999</c:v>
                </c:pt>
                <c:pt idx="6">
                  <c:v>0.19900000000000001</c:v>
                </c:pt>
                <c:pt idx="7">
                  <c:v>0.20799999999999999</c:v>
                </c:pt>
                <c:pt idx="8">
                  <c:v>0.20100000000000001</c:v>
                </c:pt>
                <c:pt idx="9">
                  <c:v>0.20200000000000001</c:v>
                </c:pt>
                <c:pt idx="10">
                  <c:v>0.20200000000000001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412-4913-80B0-E46EA0B0FC01}"/>
            </c:ext>
          </c:extLst>
        </c:ser>
        <c:ser>
          <c:idx val="3"/>
          <c:order val="3"/>
          <c:tx>
            <c:strRef>
              <c:f>'19'!$F$3</c:f>
              <c:strCache>
                <c:ptCount val="1"/>
                <c:pt idx="0">
                  <c:v>No contribution</c:v>
                </c:pt>
              </c:strCache>
            </c:strRef>
          </c:tx>
          <c:spPr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8"/>
              <c:layout>
                <c:manualLayout>
                  <c:x val="1.6570695807430081E-3"/>
                  <c:y val="1.867972803063177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13AB-481C-B4B2-53F7397BAB50}"/>
                </c:ext>
                <c:ext xmlns:c15="http://schemas.microsoft.com/office/drawing/2012/chart" uri="{CE6537A1-D6FC-4f65-9D91-7224C49458BB}"/>
              </c:extLst>
            </c:dLbl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'19'!$B$4:$B$14</c:f>
              <c:strCache>
                <c:ptCount val="11"/>
                <c:pt idx="0">
                  <c:v>Minister for European Affairs and Chief Negotiator of Montenegro, Aleksandar Andrija Pejovic</c:v>
                </c:pt>
                <c:pt idx="1">
                  <c:v>President of the State, Filip Vujanovic</c:v>
                </c:pt>
                <c:pt idx="2">
                  <c:v>Prime Minister, Dusko Markovic</c:v>
                </c:pt>
                <c:pt idx="3">
                  <c:v>President of the Assembly, Ivan Brajovic</c:v>
                </c:pt>
                <c:pt idx="4">
                  <c:v>Minister of Foreign Affairs, Srdjan Darmanovic</c:v>
                </c:pt>
                <c:pt idx="5">
                  <c:v>Chairman of the Committee for European Integration, Adrijan Vuksanovic</c:v>
                </c:pt>
                <c:pt idx="6">
                  <c:v>Deputy Prime Minister for the Political System, Internal and Foreign Policy, Zoran Pazin</c:v>
                </c:pt>
                <c:pt idx="7">
                  <c:v>Deputy Prime Minister for Economic Policy and the Financial System, Milutin Simovic</c:v>
                </c:pt>
                <c:pt idx="8">
                  <c:v>Special State Prosecutor, Milivoje Katnic</c:v>
                </c:pt>
                <c:pt idx="9">
                  <c:v>Supreme State Prosecutor, Ivica Stankovic</c:v>
                </c:pt>
                <c:pt idx="10">
                  <c:v>Deputy Prime Minister for Regional Development, Rafet Husovic</c:v>
                </c:pt>
              </c:strCache>
            </c:strRef>
          </c:cat>
          <c:val>
            <c:numRef>
              <c:f>'19'!$F$4:$F$14</c:f>
              <c:numCache>
                <c:formatCode>0.0%</c:formatCode>
                <c:ptCount val="11"/>
                <c:pt idx="0">
                  <c:v>9.5000000000000001E-2</c:v>
                </c:pt>
                <c:pt idx="1">
                  <c:v>9.7000000000000003E-2</c:v>
                </c:pt>
                <c:pt idx="2">
                  <c:v>8.3000000000000004E-2</c:v>
                </c:pt>
                <c:pt idx="3">
                  <c:v>0.11</c:v>
                </c:pt>
                <c:pt idx="4">
                  <c:v>0.105</c:v>
                </c:pt>
                <c:pt idx="5">
                  <c:v>0.13500000000000001</c:v>
                </c:pt>
                <c:pt idx="6">
                  <c:v>0.10299999999999999</c:v>
                </c:pt>
                <c:pt idx="7">
                  <c:v>0.115</c:v>
                </c:pt>
                <c:pt idx="8">
                  <c:v>0.14699999999999999</c:v>
                </c:pt>
                <c:pt idx="9">
                  <c:v>0.13700000000000001</c:v>
                </c:pt>
                <c:pt idx="10">
                  <c:v>0.13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3AB-481C-B4B2-53F7397BAB50}"/>
            </c:ext>
          </c:extLst>
        </c:ser>
        <c:ser>
          <c:idx val="4"/>
          <c:order val="4"/>
          <c:tx>
            <c:strRef>
              <c:f>'19'!$G$3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'19'!$B$4:$B$14</c:f>
              <c:strCache>
                <c:ptCount val="11"/>
                <c:pt idx="0">
                  <c:v>Minister for European Affairs and Chief Negotiator of Montenegro, Aleksandar Andrija Pejovic</c:v>
                </c:pt>
                <c:pt idx="1">
                  <c:v>President of the State, Filip Vujanovic</c:v>
                </c:pt>
                <c:pt idx="2">
                  <c:v>Prime Minister, Dusko Markovic</c:v>
                </c:pt>
                <c:pt idx="3">
                  <c:v>President of the Assembly, Ivan Brajovic</c:v>
                </c:pt>
                <c:pt idx="4">
                  <c:v>Minister of Foreign Affairs, Srdjan Darmanovic</c:v>
                </c:pt>
                <c:pt idx="5">
                  <c:v>Chairman of the Committee for European Integration, Adrijan Vuksanovic</c:v>
                </c:pt>
                <c:pt idx="6">
                  <c:v>Deputy Prime Minister for the Political System, Internal and Foreign Policy, Zoran Pazin</c:v>
                </c:pt>
                <c:pt idx="7">
                  <c:v>Deputy Prime Minister for Economic Policy and the Financial System, Milutin Simovic</c:v>
                </c:pt>
                <c:pt idx="8">
                  <c:v>Special State Prosecutor, Milivoje Katnic</c:v>
                </c:pt>
                <c:pt idx="9">
                  <c:v>Supreme State Prosecutor, Ivica Stankovic</c:v>
                </c:pt>
                <c:pt idx="10">
                  <c:v>Deputy Prime Minister for Regional Development, Rafet Husovic</c:v>
                </c:pt>
              </c:strCache>
            </c:strRef>
          </c:cat>
          <c:val>
            <c:numRef>
              <c:f>'19'!$G$4:$G$14</c:f>
              <c:numCache>
                <c:formatCode>0.0%</c:formatCode>
                <c:ptCount val="11"/>
                <c:pt idx="0">
                  <c:v>0.123</c:v>
                </c:pt>
                <c:pt idx="1">
                  <c:v>9.6000000000000002E-2</c:v>
                </c:pt>
                <c:pt idx="2">
                  <c:v>0.11799999999999999</c:v>
                </c:pt>
                <c:pt idx="3">
                  <c:v>0.113</c:v>
                </c:pt>
                <c:pt idx="4">
                  <c:v>0.14799999999999999</c:v>
                </c:pt>
                <c:pt idx="5">
                  <c:v>0.17199999999999999</c:v>
                </c:pt>
                <c:pt idx="6">
                  <c:v>0.159</c:v>
                </c:pt>
                <c:pt idx="7">
                  <c:v>0.14699999999999999</c:v>
                </c:pt>
                <c:pt idx="8">
                  <c:v>0.17100000000000001</c:v>
                </c:pt>
                <c:pt idx="9">
                  <c:v>0.17100000000000001</c:v>
                </c:pt>
                <c:pt idx="10">
                  <c:v>0.16800000000000001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3AB-481C-B4B2-53F7397BAB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73599848"/>
        <c:axId val="376305960"/>
      </c:barChart>
      <c:catAx>
        <c:axId val="373599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6305960"/>
        <c:crosses val="autoZero"/>
        <c:auto val="1"/>
        <c:lblAlgn val="ctr"/>
        <c:lblOffset val="100"/>
        <c:noMultiLvlLbl val="0"/>
      </c:catAx>
      <c:valAx>
        <c:axId val="376305960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359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'22'!$C$3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'22'!$B$4:$B$7</c:f>
              <c:strCache>
                <c:ptCount val="4"/>
                <c:pt idx="0">
                  <c:v> 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'22'!$C$4:$C$7</c:f>
              <c:numCache>
                <c:formatCode>0.0%</c:formatCode>
                <c:ptCount val="4"/>
                <c:pt idx="0">
                  <c:v>7.6999999999999999E-2</c:v>
                </c:pt>
                <c:pt idx="1">
                  <c:v>0.31300000000000006</c:v>
                </c:pt>
                <c:pt idx="2">
                  <c:v>0.43600000000000005</c:v>
                </c:pt>
                <c:pt idx="3">
                  <c:v>0.17400000000000002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FE5-42F4-AAA5-2AB385E51A05}"/>
            </c:ext>
          </c:extLst>
        </c:ser>
        <c:ser>
          <c:idx val="1"/>
          <c:order val="1"/>
          <c:tx>
            <c:strRef>
              <c:f>'22'!$D$3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'22'!$B$4:$B$7</c:f>
              <c:strCache>
                <c:ptCount val="4"/>
                <c:pt idx="0">
                  <c:v> 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'22'!$D$4:$D$7</c:f>
              <c:numCache>
                <c:formatCode>0.0%</c:formatCode>
                <c:ptCount val="4"/>
                <c:pt idx="0">
                  <c:v>8.5000000000000006E-2</c:v>
                </c:pt>
                <c:pt idx="1">
                  <c:v>0.38100000000000006</c:v>
                </c:pt>
                <c:pt idx="2">
                  <c:v>0.3670000000000001</c:v>
                </c:pt>
                <c:pt idx="3">
                  <c:v>0.16700000000000001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FE5-42F4-AAA5-2AB385E51A05}"/>
            </c:ext>
          </c:extLst>
        </c:ser>
        <c:ser>
          <c:idx val="2"/>
          <c:order val="2"/>
          <c:tx>
            <c:strRef>
              <c:f>'22'!$E$3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'22'!$B$4:$B$7</c:f>
              <c:strCache>
                <c:ptCount val="4"/>
                <c:pt idx="0">
                  <c:v> 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'22'!$E$4:$E$7</c:f>
              <c:numCache>
                <c:formatCode>0.0%</c:formatCode>
                <c:ptCount val="4"/>
                <c:pt idx="0">
                  <c:v>9.4000000000000014E-2</c:v>
                </c:pt>
                <c:pt idx="1">
                  <c:v>0.39300000000000007</c:v>
                </c:pt>
                <c:pt idx="2">
                  <c:v>0.39100000000000007</c:v>
                </c:pt>
                <c:pt idx="3">
                  <c:v>0.12200000000000001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FE5-42F4-AAA5-2AB385E51A05}"/>
            </c:ext>
          </c:extLst>
        </c:ser>
        <c:ser>
          <c:idx val="3"/>
          <c:order val="3"/>
          <c:tx>
            <c:strRef>
              <c:f>'22'!$F$3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'22'!$B$4:$B$7</c:f>
              <c:strCache>
                <c:ptCount val="4"/>
                <c:pt idx="0">
                  <c:v> 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'22'!$F$4:$F$7</c:f>
              <c:numCache>
                <c:formatCode>0.0%</c:formatCode>
                <c:ptCount val="4"/>
                <c:pt idx="0">
                  <c:v>9.3000000000000041E-2</c:v>
                </c:pt>
                <c:pt idx="1">
                  <c:v>0.29500000000000004</c:v>
                </c:pt>
                <c:pt idx="2">
                  <c:v>0.48200000000000004</c:v>
                </c:pt>
                <c:pt idx="3">
                  <c:v>0.13100000000000001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F9-4EDE-B2A5-3AF3901B6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306744"/>
        <c:axId val="376307136"/>
      </c:barChart>
      <c:catAx>
        <c:axId val="3763067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6307136"/>
        <c:crosses val="autoZero"/>
        <c:auto val="1"/>
        <c:lblAlgn val="ctr"/>
        <c:lblOffset val="100"/>
        <c:noMultiLvlLbl val="0"/>
      </c:catAx>
      <c:valAx>
        <c:axId val="3763071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6306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'23'!$C$3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'23'!$B$4:$B$7</c:f>
              <c:strCache>
                <c:ptCount val="4"/>
                <c:pt idx="0">
                  <c:v>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'23'!$C$4:$C$7</c:f>
              <c:numCache>
                <c:formatCode>0.0%</c:formatCode>
                <c:ptCount val="4"/>
                <c:pt idx="0">
                  <c:v>5.8000000000000003E-2</c:v>
                </c:pt>
                <c:pt idx="1">
                  <c:v>0.27600000000000002</c:v>
                </c:pt>
                <c:pt idx="2">
                  <c:v>0.46300000000000002</c:v>
                </c:pt>
                <c:pt idx="3">
                  <c:v>0.20300000000000001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86E-4BC3-B09E-CE267A574212}"/>
            </c:ext>
          </c:extLst>
        </c:ser>
        <c:ser>
          <c:idx val="1"/>
          <c:order val="1"/>
          <c:tx>
            <c:strRef>
              <c:f>'23'!$D$3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'23'!$B$4:$B$7</c:f>
              <c:strCache>
                <c:ptCount val="4"/>
                <c:pt idx="0">
                  <c:v>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'23'!$D$4:$D$7</c:f>
              <c:numCache>
                <c:formatCode>0.0%</c:formatCode>
                <c:ptCount val="4"/>
                <c:pt idx="0">
                  <c:v>7.3000000000000009E-2</c:v>
                </c:pt>
                <c:pt idx="1">
                  <c:v>0.38100000000000006</c:v>
                </c:pt>
                <c:pt idx="2">
                  <c:v>0.3610000000000001</c:v>
                </c:pt>
                <c:pt idx="3">
                  <c:v>0.18500000000000003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86E-4BC3-B09E-CE267A574212}"/>
            </c:ext>
          </c:extLst>
        </c:ser>
        <c:ser>
          <c:idx val="2"/>
          <c:order val="2"/>
          <c:tx>
            <c:strRef>
              <c:f>'23'!$E$3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'23'!$B$4:$B$7</c:f>
              <c:strCache>
                <c:ptCount val="4"/>
                <c:pt idx="0">
                  <c:v>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'23'!$E$4:$E$7</c:f>
              <c:numCache>
                <c:formatCode>0.0%</c:formatCode>
                <c:ptCount val="4"/>
                <c:pt idx="0">
                  <c:v>9.2000000000000026E-2</c:v>
                </c:pt>
                <c:pt idx="1">
                  <c:v>0.38500000000000006</c:v>
                </c:pt>
                <c:pt idx="2">
                  <c:v>0.39600000000000007</c:v>
                </c:pt>
                <c:pt idx="3">
                  <c:v>0.127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86E-4BC3-B09E-CE267A574212}"/>
            </c:ext>
          </c:extLst>
        </c:ser>
        <c:ser>
          <c:idx val="3"/>
          <c:order val="3"/>
          <c:tx>
            <c:strRef>
              <c:f>'23'!$F$3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'23'!$B$4:$B$7</c:f>
              <c:strCache>
                <c:ptCount val="4"/>
                <c:pt idx="0">
                  <c:v>Fully</c:v>
                </c:pt>
                <c:pt idx="1">
                  <c:v>Mostly</c:v>
                </c:pt>
                <c:pt idx="2">
                  <c:v>Partly</c:v>
                </c:pt>
                <c:pt idx="3">
                  <c:v>I have almost no information</c:v>
                </c:pt>
              </c:strCache>
            </c:strRef>
          </c:cat>
          <c:val>
            <c:numRef>
              <c:f>'23'!$F$4:$F$7</c:f>
              <c:numCache>
                <c:formatCode>0.0%</c:formatCode>
                <c:ptCount val="4"/>
                <c:pt idx="0">
                  <c:v>6.3E-2</c:v>
                </c:pt>
                <c:pt idx="1">
                  <c:v>0.29400000000000004</c:v>
                </c:pt>
                <c:pt idx="2">
                  <c:v>0.48000000000000004</c:v>
                </c:pt>
                <c:pt idx="3">
                  <c:v>0.16300000000000001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4A-410F-A828-78F95DBD0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307920"/>
        <c:axId val="376308312"/>
      </c:barChart>
      <c:catAx>
        <c:axId val="3763079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6308312"/>
        <c:crosses val="autoZero"/>
        <c:auto val="1"/>
        <c:lblAlgn val="ctr"/>
        <c:lblOffset val="100"/>
        <c:noMultiLvlLbl val="0"/>
      </c:catAx>
      <c:valAx>
        <c:axId val="3763083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6307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'25'!$B$3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'25'!$A$4:$A$8</c:f>
              <c:strCache>
                <c:ptCount val="5"/>
                <c:pt idx="0">
                  <c:v>Yes, I am very interested</c:v>
                </c:pt>
                <c:pt idx="1">
                  <c:v>Yes, but only the information that concern me personally</c:v>
                </c:pt>
                <c:pt idx="2">
                  <c:v>Yes, but only as far as MNE accession is concerned</c:v>
                </c:pt>
                <c:pt idx="3">
                  <c:v>I am interested in basic information only, nothing too detailed</c:v>
                </c:pt>
                <c:pt idx="4">
                  <c:v>No, I am not interested </c:v>
                </c:pt>
              </c:strCache>
            </c:strRef>
          </c:cat>
          <c:val>
            <c:numRef>
              <c:f>'25'!$B$4:$B$8</c:f>
              <c:numCache>
                <c:formatCode>0.0%</c:formatCode>
                <c:ptCount val="5"/>
                <c:pt idx="0">
                  <c:v>0.18100000000000002</c:v>
                </c:pt>
                <c:pt idx="1">
                  <c:v>0.12100000000000001</c:v>
                </c:pt>
                <c:pt idx="2">
                  <c:v>0.22800000000000001</c:v>
                </c:pt>
                <c:pt idx="3">
                  <c:v>0.31600000000000006</c:v>
                </c:pt>
                <c:pt idx="4">
                  <c:v>0.15500000000000003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6E0-4F20-B666-9F46BF4863B1}"/>
            </c:ext>
          </c:extLst>
        </c:ser>
        <c:ser>
          <c:idx val="1"/>
          <c:order val="1"/>
          <c:tx>
            <c:strRef>
              <c:f>'25'!$C$3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'25'!$A$4:$A$8</c:f>
              <c:strCache>
                <c:ptCount val="5"/>
                <c:pt idx="0">
                  <c:v>Yes, I am very interested</c:v>
                </c:pt>
                <c:pt idx="1">
                  <c:v>Yes, but only the information that concern me personally</c:v>
                </c:pt>
                <c:pt idx="2">
                  <c:v>Yes, but only as far as MNE accession is concerned</c:v>
                </c:pt>
                <c:pt idx="3">
                  <c:v>I am interested in basic information only, nothing too detailed</c:v>
                </c:pt>
                <c:pt idx="4">
                  <c:v>No, I am not interested </c:v>
                </c:pt>
              </c:strCache>
            </c:strRef>
          </c:cat>
          <c:val>
            <c:numRef>
              <c:f>'25'!$C$4:$C$8</c:f>
              <c:numCache>
                <c:formatCode>0.0%</c:formatCode>
                <c:ptCount val="5"/>
                <c:pt idx="0">
                  <c:v>0.23600000000000002</c:v>
                </c:pt>
                <c:pt idx="1">
                  <c:v>0.11899999999999998</c:v>
                </c:pt>
                <c:pt idx="2">
                  <c:v>0.23600000000000002</c:v>
                </c:pt>
                <c:pt idx="3">
                  <c:v>0.25700000000000001</c:v>
                </c:pt>
                <c:pt idx="4">
                  <c:v>0.15200000000000002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6E0-4F20-B666-9F46BF4863B1}"/>
            </c:ext>
          </c:extLst>
        </c:ser>
        <c:ser>
          <c:idx val="2"/>
          <c:order val="2"/>
          <c:tx>
            <c:strRef>
              <c:f>'25'!$D$3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'25'!$A$4:$A$8</c:f>
              <c:strCache>
                <c:ptCount val="5"/>
                <c:pt idx="0">
                  <c:v>Yes, I am very interested</c:v>
                </c:pt>
                <c:pt idx="1">
                  <c:v>Yes, but only the information that concern me personally</c:v>
                </c:pt>
                <c:pt idx="2">
                  <c:v>Yes, but only as far as MNE accession is concerned</c:v>
                </c:pt>
                <c:pt idx="3">
                  <c:v>I am interested in basic information only, nothing too detailed</c:v>
                </c:pt>
                <c:pt idx="4">
                  <c:v>No, I am not interested </c:v>
                </c:pt>
              </c:strCache>
            </c:strRef>
          </c:cat>
          <c:val>
            <c:numRef>
              <c:f>'25'!$D$4:$D$8</c:f>
              <c:numCache>
                <c:formatCode>0.0%</c:formatCode>
                <c:ptCount val="5"/>
                <c:pt idx="0">
                  <c:v>0.252</c:v>
                </c:pt>
                <c:pt idx="1">
                  <c:v>0.12200000000000001</c:v>
                </c:pt>
                <c:pt idx="2">
                  <c:v>0.19400000000000001</c:v>
                </c:pt>
                <c:pt idx="3">
                  <c:v>0.28600000000000003</c:v>
                </c:pt>
                <c:pt idx="4">
                  <c:v>0.14600000000000002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6E0-4F20-B666-9F46BF4863B1}"/>
            </c:ext>
          </c:extLst>
        </c:ser>
        <c:ser>
          <c:idx val="3"/>
          <c:order val="3"/>
          <c:tx>
            <c:strRef>
              <c:f>'25'!$E$3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'25'!$A$4:$A$8</c:f>
              <c:strCache>
                <c:ptCount val="5"/>
                <c:pt idx="0">
                  <c:v>Yes, I am very interested</c:v>
                </c:pt>
                <c:pt idx="1">
                  <c:v>Yes, but only the information that concern me personally</c:v>
                </c:pt>
                <c:pt idx="2">
                  <c:v>Yes, but only as far as MNE accession is concerned</c:v>
                </c:pt>
                <c:pt idx="3">
                  <c:v>I am interested in basic information only, nothing too detailed</c:v>
                </c:pt>
                <c:pt idx="4">
                  <c:v>No, I am not interested </c:v>
                </c:pt>
              </c:strCache>
            </c:strRef>
          </c:cat>
          <c:val>
            <c:numRef>
              <c:f>'25'!$E$4:$E$8</c:f>
              <c:numCache>
                <c:formatCode>0.0%</c:formatCode>
                <c:ptCount val="5"/>
                <c:pt idx="0">
                  <c:v>0.18200000000000002</c:v>
                </c:pt>
                <c:pt idx="1">
                  <c:v>0.32400000000000007</c:v>
                </c:pt>
                <c:pt idx="2">
                  <c:v>0.16400000000000001</c:v>
                </c:pt>
                <c:pt idx="3">
                  <c:v>0.18900000000000003</c:v>
                </c:pt>
                <c:pt idx="4">
                  <c:v>0.14200000000000002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9F4-4E66-B04A-4AEFA13509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6309096"/>
        <c:axId val="376309488"/>
      </c:barChart>
      <c:catAx>
        <c:axId val="3763090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6309488"/>
        <c:crosses val="autoZero"/>
        <c:auto val="1"/>
        <c:lblAlgn val="ctr"/>
        <c:lblOffset val="100"/>
        <c:noMultiLvlLbl val="0"/>
      </c:catAx>
      <c:valAx>
        <c:axId val="3763094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6309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'26'!$B$3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'26'!$A$4:$A$8</c:f>
              <c:strCache>
                <c:ptCount val="5"/>
                <c:pt idx="0">
                  <c:v>I believe that the public is being provided with full and high-quality information</c:v>
                </c:pt>
                <c:pt idx="1">
                  <c:v>I believe that the public is being provided with all the key information</c:v>
                </c:pt>
                <c:pt idx="2">
                  <c:v>I believe that the public is being provided with partial and incomplete information</c:v>
                </c:pt>
                <c:pt idx="3">
                  <c:v>I believe that the public has almost no information about this topic</c:v>
                </c:pt>
                <c:pt idx="4">
                  <c:v>I am not interested in information about Montenegro's EU accession</c:v>
                </c:pt>
              </c:strCache>
            </c:strRef>
          </c:cat>
          <c:val>
            <c:numRef>
              <c:f>'26'!$B$4:$B$8</c:f>
              <c:numCache>
                <c:formatCode>0.0%</c:formatCode>
                <c:ptCount val="5"/>
                <c:pt idx="0">
                  <c:v>0.11700000000000002</c:v>
                </c:pt>
                <c:pt idx="1">
                  <c:v>0.21000000000000002</c:v>
                </c:pt>
                <c:pt idx="2">
                  <c:v>0.39000000000000007</c:v>
                </c:pt>
                <c:pt idx="3">
                  <c:v>0.13200000000000001</c:v>
                </c:pt>
                <c:pt idx="4">
                  <c:v>0.15100000000000002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BC-4936-8D52-BD0043EB4DD6}"/>
            </c:ext>
          </c:extLst>
        </c:ser>
        <c:ser>
          <c:idx val="1"/>
          <c:order val="1"/>
          <c:tx>
            <c:strRef>
              <c:f>'26'!$C$3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'26'!$A$4:$A$8</c:f>
              <c:strCache>
                <c:ptCount val="5"/>
                <c:pt idx="0">
                  <c:v>I believe that the public is being provided with full and high-quality information</c:v>
                </c:pt>
                <c:pt idx="1">
                  <c:v>I believe that the public is being provided with all the key information</c:v>
                </c:pt>
                <c:pt idx="2">
                  <c:v>I believe that the public is being provided with partial and incomplete information</c:v>
                </c:pt>
                <c:pt idx="3">
                  <c:v>I believe that the public has almost no information about this topic</c:v>
                </c:pt>
                <c:pt idx="4">
                  <c:v>I am not interested in information about Montenegro's EU accession</c:v>
                </c:pt>
              </c:strCache>
            </c:strRef>
          </c:cat>
          <c:val>
            <c:numRef>
              <c:f>'26'!$C$4:$C$8</c:f>
              <c:numCache>
                <c:formatCode>0.0%</c:formatCode>
                <c:ptCount val="5"/>
                <c:pt idx="0">
                  <c:v>0.129</c:v>
                </c:pt>
                <c:pt idx="1">
                  <c:v>0.27600000000000002</c:v>
                </c:pt>
                <c:pt idx="2">
                  <c:v>0.35100000000000003</c:v>
                </c:pt>
                <c:pt idx="3">
                  <c:v>7.9000000000000015E-2</c:v>
                </c:pt>
                <c:pt idx="4">
                  <c:v>0.16400000000000001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BC-4936-8D52-BD0043EB4DD6}"/>
            </c:ext>
          </c:extLst>
        </c:ser>
        <c:ser>
          <c:idx val="2"/>
          <c:order val="2"/>
          <c:tx>
            <c:strRef>
              <c:f>'26'!$D$3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'26'!$A$4:$A$8</c:f>
              <c:strCache>
                <c:ptCount val="5"/>
                <c:pt idx="0">
                  <c:v>I believe that the public is being provided with full and high-quality information</c:v>
                </c:pt>
                <c:pt idx="1">
                  <c:v>I believe that the public is being provided with all the key information</c:v>
                </c:pt>
                <c:pt idx="2">
                  <c:v>I believe that the public is being provided with partial and incomplete information</c:v>
                </c:pt>
                <c:pt idx="3">
                  <c:v>I believe that the public has almost no information about this topic</c:v>
                </c:pt>
                <c:pt idx="4">
                  <c:v>I am not interested in information about Montenegro's EU accession</c:v>
                </c:pt>
              </c:strCache>
            </c:strRef>
          </c:cat>
          <c:val>
            <c:numRef>
              <c:f>'26'!$D$4:$D$8</c:f>
              <c:numCache>
                <c:formatCode>0.0%</c:formatCode>
                <c:ptCount val="5"/>
                <c:pt idx="0">
                  <c:v>0.129</c:v>
                </c:pt>
                <c:pt idx="1">
                  <c:v>0.21300000000000002</c:v>
                </c:pt>
                <c:pt idx="2">
                  <c:v>0.32200000000000006</c:v>
                </c:pt>
                <c:pt idx="3">
                  <c:v>0.114</c:v>
                </c:pt>
                <c:pt idx="4">
                  <c:v>0.221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BC-4936-8D52-BD0043EB4DD6}"/>
            </c:ext>
          </c:extLst>
        </c:ser>
        <c:ser>
          <c:idx val="3"/>
          <c:order val="3"/>
          <c:tx>
            <c:strRef>
              <c:f>'26'!$E$3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'26'!$A$4:$A$8</c:f>
              <c:strCache>
                <c:ptCount val="5"/>
                <c:pt idx="0">
                  <c:v>I believe that the public is being provided with full and high-quality information</c:v>
                </c:pt>
                <c:pt idx="1">
                  <c:v>I believe that the public is being provided with all the key information</c:v>
                </c:pt>
                <c:pt idx="2">
                  <c:v>I believe that the public is being provided with partial and incomplete information</c:v>
                </c:pt>
                <c:pt idx="3">
                  <c:v>I believe that the public has almost no information about this topic</c:v>
                </c:pt>
                <c:pt idx="4">
                  <c:v>I am not interested in information about Montenegro's EU accession</c:v>
                </c:pt>
              </c:strCache>
            </c:strRef>
          </c:cat>
          <c:val>
            <c:numRef>
              <c:f>'26'!$E$4:$E$8</c:f>
              <c:numCache>
                <c:formatCode>0.0%</c:formatCode>
                <c:ptCount val="5"/>
                <c:pt idx="0">
                  <c:v>0.12000000000000001</c:v>
                </c:pt>
                <c:pt idx="1">
                  <c:v>0.28800000000000009</c:v>
                </c:pt>
                <c:pt idx="2">
                  <c:v>0.27600000000000002</c:v>
                </c:pt>
                <c:pt idx="3">
                  <c:v>0.16600000000000001</c:v>
                </c:pt>
                <c:pt idx="4">
                  <c:v>0.15000000000000002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13-40C6-A4A6-545C8C404F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7407320"/>
        <c:axId val="377407712"/>
      </c:barChart>
      <c:catAx>
        <c:axId val="37740732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7407712"/>
        <c:crosses val="autoZero"/>
        <c:auto val="1"/>
        <c:lblAlgn val="ctr"/>
        <c:lblOffset val="100"/>
        <c:noMultiLvlLbl val="0"/>
      </c:catAx>
      <c:valAx>
        <c:axId val="37740771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7407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'3'!$C$3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'3'!$B$4:$B$8</c:f>
              <c:strCache>
                <c:ptCount val="5"/>
                <c:pt idx="0">
                  <c:v>It is a very positive factor</c:v>
                </c:pt>
                <c:pt idx="1">
                  <c:v>It is quite a positive factor</c:v>
                </c:pt>
                <c:pt idx="2">
                  <c:v>It is not a positive factor</c:v>
                </c:pt>
                <c:pt idx="3">
                  <c:v>It is not a positive factor at all</c:v>
                </c:pt>
                <c:pt idx="4">
                  <c:v>I don’t know</c:v>
                </c:pt>
              </c:strCache>
            </c:strRef>
          </c:cat>
          <c:val>
            <c:numRef>
              <c:f>'3'!$C$4:$C$8</c:f>
              <c:numCache>
                <c:formatCode>0.0%</c:formatCode>
                <c:ptCount val="5"/>
                <c:pt idx="0">
                  <c:v>0.31600000000000006</c:v>
                </c:pt>
                <c:pt idx="1">
                  <c:v>0.26300000000000001</c:v>
                </c:pt>
                <c:pt idx="2">
                  <c:v>0.113</c:v>
                </c:pt>
                <c:pt idx="3">
                  <c:v>0.13500000000000001</c:v>
                </c:pt>
                <c:pt idx="4">
                  <c:v>0.17200000000000001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74D-4454-A5AE-CC6ABA747AA0}"/>
            </c:ext>
          </c:extLst>
        </c:ser>
        <c:ser>
          <c:idx val="1"/>
          <c:order val="1"/>
          <c:tx>
            <c:strRef>
              <c:f>'3'!$D$3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'3'!$B$4:$B$8</c:f>
              <c:strCache>
                <c:ptCount val="5"/>
                <c:pt idx="0">
                  <c:v>It is a very positive factor</c:v>
                </c:pt>
                <c:pt idx="1">
                  <c:v>It is quite a positive factor</c:v>
                </c:pt>
                <c:pt idx="2">
                  <c:v>It is not a positive factor</c:v>
                </c:pt>
                <c:pt idx="3">
                  <c:v>It is not a positive factor at all</c:v>
                </c:pt>
                <c:pt idx="4">
                  <c:v>I don’t know</c:v>
                </c:pt>
              </c:strCache>
            </c:strRef>
          </c:cat>
          <c:val>
            <c:numRef>
              <c:f>'3'!$D$4:$D$8</c:f>
              <c:numCache>
                <c:formatCode>0.0%</c:formatCode>
                <c:ptCount val="5"/>
                <c:pt idx="0">
                  <c:v>0.22900000000000001</c:v>
                </c:pt>
                <c:pt idx="1">
                  <c:v>0.41000000000000003</c:v>
                </c:pt>
                <c:pt idx="2">
                  <c:v>0.15000000000000002</c:v>
                </c:pt>
                <c:pt idx="3">
                  <c:v>0.14700000000000002</c:v>
                </c:pt>
                <c:pt idx="4">
                  <c:v>6.4000000000000015E-2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74D-4454-A5AE-CC6ABA747A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66465192"/>
        <c:axId val="298694968"/>
      </c:barChart>
      <c:catAx>
        <c:axId val="2664651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298694968"/>
        <c:crosses val="autoZero"/>
        <c:auto val="1"/>
        <c:lblAlgn val="ctr"/>
        <c:lblOffset val="100"/>
        <c:noMultiLvlLbl val="0"/>
      </c:catAx>
      <c:valAx>
        <c:axId val="2986949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664651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'27'!$B$3</c:f>
              <c:strCache>
                <c:ptCount val="1"/>
                <c:pt idx="0">
                  <c:v>First answer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'27'!$A$4:$A$10</c:f>
              <c:strCache>
                <c:ptCount val="7"/>
                <c:pt idx="0">
                  <c:v>Government</c:v>
                </c:pt>
                <c:pt idx="1">
                  <c:v>Ministry of European Affairs</c:v>
                </c:pt>
                <c:pt idx="2">
                  <c:v>NGOs</c:v>
                </c:pt>
                <c:pt idx="3">
                  <c:v>Media</c:v>
                </c:pt>
                <c:pt idx="4">
                  <c:v>Delegation of the EU to MNE</c:v>
                </c:pt>
                <c:pt idx="5">
                  <c:v>Political parties</c:v>
                </c:pt>
                <c:pt idx="6">
                  <c:v>Parliament</c:v>
                </c:pt>
              </c:strCache>
            </c:strRef>
          </c:cat>
          <c:val>
            <c:numRef>
              <c:f>'27'!$B$4:$B$10</c:f>
              <c:numCache>
                <c:formatCode>0.0%</c:formatCode>
                <c:ptCount val="7"/>
                <c:pt idx="0">
                  <c:v>0.46800000000000008</c:v>
                </c:pt>
                <c:pt idx="1">
                  <c:v>0.19400000000000001</c:v>
                </c:pt>
                <c:pt idx="2">
                  <c:v>3.3000000000000002E-2</c:v>
                </c:pt>
                <c:pt idx="3">
                  <c:v>0.21200000000000002</c:v>
                </c:pt>
                <c:pt idx="4">
                  <c:v>5.1999999999999998E-2</c:v>
                </c:pt>
                <c:pt idx="5">
                  <c:v>1.6000000000000004E-2</c:v>
                </c:pt>
                <c:pt idx="6">
                  <c:v>2.0000000000000004E-2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4A-4D1D-8046-E4ECF7BDFCD4}"/>
            </c:ext>
          </c:extLst>
        </c:ser>
        <c:ser>
          <c:idx val="1"/>
          <c:order val="1"/>
          <c:tx>
            <c:strRef>
              <c:f>'27'!$C$3</c:f>
              <c:strCache>
                <c:ptCount val="1"/>
                <c:pt idx="0">
                  <c:v>Second answer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'27'!$A$4:$A$10</c:f>
              <c:strCache>
                <c:ptCount val="7"/>
                <c:pt idx="0">
                  <c:v>Government</c:v>
                </c:pt>
                <c:pt idx="1">
                  <c:v>Ministry of European Affairs</c:v>
                </c:pt>
                <c:pt idx="2">
                  <c:v>NGOs</c:v>
                </c:pt>
                <c:pt idx="3">
                  <c:v>Media</c:v>
                </c:pt>
                <c:pt idx="4">
                  <c:v>Delegation of the EU to MNE</c:v>
                </c:pt>
                <c:pt idx="5">
                  <c:v>Political parties</c:v>
                </c:pt>
                <c:pt idx="6">
                  <c:v>Parliament</c:v>
                </c:pt>
              </c:strCache>
            </c:strRef>
          </c:cat>
          <c:val>
            <c:numRef>
              <c:f>'27'!$C$4:$C$10</c:f>
              <c:numCache>
                <c:formatCode>0.0%</c:formatCode>
                <c:ptCount val="7"/>
                <c:pt idx="0">
                  <c:v>0.17700000000000002</c:v>
                </c:pt>
                <c:pt idx="1">
                  <c:v>0.22800000000000001</c:v>
                </c:pt>
                <c:pt idx="2">
                  <c:v>7.0999999999999994E-2</c:v>
                </c:pt>
                <c:pt idx="3">
                  <c:v>0.20400000000000001</c:v>
                </c:pt>
                <c:pt idx="4">
                  <c:v>0.17700000000000002</c:v>
                </c:pt>
                <c:pt idx="5">
                  <c:v>6.7000000000000004E-2</c:v>
                </c:pt>
                <c:pt idx="6">
                  <c:v>7.0000000000000021E-2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4A-4D1D-8046-E4ECF7BDFCD4}"/>
            </c:ext>
          </c:extLst>
        </c:ser>
        <c:ser>
          <c:idx val="2"/>
          <c:order val="2"/>
          <c:tx>
            <c:strRef>
              <c:f>'27'!$D$3</c:f>
              <c:strCache>
                <c:ptCount val="1"/>
                <c:pt idx="0">
                  <c:v>Third answer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'27'!$A$4:$A$10</c:f>
              <c:strCache>
                <c:ptCount val="7"/>
                <c:pt idx="0">
                  <c:v>Government</c:v>
                </c:pt>
                <c:pt idx="1">
                  <c:v>Ministry of European Affairs</c:v>
                </c:pt>
                <c:pt idx="2">
                  <c:v>NGOs</c:v>
                </c:pt>
                <c:pt idx="3">
                  <c:v>Media</c:v>
                </c:pt>
                <c:pt idx="4">
                  <c:v>Delegation of the EU to MNE</c:v>
                </c:pt>
                <c:pt idx="5">
                  <c:v>Political parties</c:v>
                </c:pt>
                <c:pt idx="6">
                  <c:v>Parliament</c:v>
                </c:pt>
              </c:strCache>
            </c:strRef>
          </c:cat>
          <c:val>
            <c:numRef>
              <c:f>'27'!$D$4:$D$10</c:f>
              <c:numCache>
                <c:formatCode>0.0%</c:formatCode>
                <c:ptCount val="7"/>
                <c:pt idx="0">
                  <c:v>0.10500000000000001</c:v>
                </c:pt>
                <c:pt idx="1">
                  <c:v>0.19600000000000001</c:v>
                </c:pt>
                <c:pt idx="2">
                  <c:v>7.0999999999999994E-2</c:v>
                </c:pt>
                <c:pt idx="3">
                  <c:v>0.18800000000000003</c:v>
                </c:pt>
                <c:pt idx="4">
                  <c:v>0.20700000000000002</c:v>
                </c:pt>
                <c:pt idx="5">
                  <c:v>0.10900000000000001</c:v>
                </c:pt>
                <c:pt idx="6">
                  <c:v>0.11799999999999998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A84A-4D1D-8046-E4ECF7BDFC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7408496"/>
        <c:axId val="377408888"/>
      </c:barChart>
      <c:catAx>
        <c:axId val="3774084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7408888"/>
        <c:crosses val="autoZero"/>
        <c:auto val="1"/>
        <c:lblAlgn val="ctr"/>
        <c:lblOffset val="100"/>
        <c:noMultiLvlLbl val="0"/>
      </c:catAx>
      <c:valAx>
        <c:axId val="3774088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74084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'28'!$B$3</c:f>
              <c:strCache>
                <c:ptCount val="1"/>
                <c:pt idx="0">
                  <c:v>Very often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'28'!$A$4:$A$23</c:f>
              <c:strCache>
                <c:ptCount val="20"/>
                <c:pt idx="0">
                  <c:v>Television</c:v>
                </c:pt>
                <c:pt idx="1">
                  <c:v>Newspapers</c:v>
                </c:pt>
                <c:pt idx="2">
                  <c:v>Internet portals</c:v>
                </c:pt>
                <c:pt idx="3">
                  <c:v>Radio</c:v>
                </c:pt>
                <c:pt idx="4">
                  <c:v>Facebook</c:v>
                </c:pt>
                <c:pt idx="5">
                  <c:v>Relatives</c:v>
                </c:pt>
                <c:pt idx="6">
                  <c:v>Friends</c:v>
                </c:pt>
                <c:pt idx="7">
                  <c:v>Other social networks</c:v>
                </c:pt>
                <c:pt idx="8">
                  <c:v>Twitter</c:v>
                </c:pt>
                <c:pt idx="9">
                  <c:v>Internet sites about the EU, www.eu.me</c:v>
                </c:pt>
                <c:pt idx="10">
                  <c:v>Special EU television features</c:v>
                </c:pt>
                <c:pt idx="11">
                  <c:v>  Website of the Ministry of European affairs, www.mep.gov.me and www.eu.me</c:v>
                </c:pt>
                <c:pt idx="12">
                  <c:v>Website of the Delegation of the EU to MNE</c:v>
                </c:pt>
                <c:pt idx="13">
                  <c:v>Schools and universities</c:v>
                </c:pt>
                <c:pt idx="14">
                  <c:v>NGOs</c:v>
                </c:pt>
                <c:pt idx="15">
                  <c:v>Website of the MNE Government</c:v>
                </c:pt>
                <c:pt idx="16">
                  <c:v>Seminars, conferences</c:v>
                </c:pt>
                <c:pt idx="17">
                  <c:v>EU info stands</c:v>
                </c:pt>
                <c:pt idx="18">
                  <c:v>Publications, brochures</c:v>
                </c:pt>
                <c:pt idx="19">
                  <c:v>Public discussions</c:v>
                </c:pt>
              </c:strCache>
            </c:strRef>
          </c:cat>
          <c:val>
            <c:numRef>
              <c:f>'28'!$B$4:$B$23</c:f>
              <c:numCache>
                <c:formatCode>0.0%</c:formatCode>
                <c:ptCount val="20"/>
                <c:pt idx="0">
                  <c:v>0.34899999999999998</c:v>
                </c:pt>
                <c:pt idx="1">
                  <c:v>0.157</c:v>
                </c:pt>
                <c:pt idx="2">
                  <c:v>0.106</c:v>
                </c:pt>
                <c:pt idx="3">
                  <c:v>9.4E-2</c:v>
                </c:pt>
                <c:pt idx="4">
                  <c:v>8.2000000000000003E-2</c:v>
                </c:pt>
                <c:pt idx="5">
                  <c:v>4.3999999999999997E-2</c:v>
                </c:pt>
                <c:pt idx="6">
                  <c:v>4.3999999999999997E-2</c:v>
                </c:pt>
                <c:pt idx="7">
                  <c:v>3.6999999999999998E-2</c:v>
                </c:pt>
                <c:pt idx="8">
                  <c:v>3.5000000000000003E-2</c:v>
                </c:pt>
                <c:pt idx="9">
                  <c:v>0.03</c:v>
                </c:pt>
                <c:pt idx="10">
                  <c:v>2.8000000000000001E-2</c:v>
                </c:pt>
                <c:pt idx="11">
                  <c:v>2.8000000000000001E-2</c:v>
                </c:pt>
                <c:pt idx="12">
                  <c:v>2.4E-2</c:v>
                </c:pt>
                <c:pt idx="13">
                  <c:v>2.1999999999999999E-2</c:v>
                </c:pt>
                <c:pt idx="14">
                  <c:v>0.02</c:v>
                </c:pt>
                <c:pt idx="15">
                  <c:v>1.9E-2</c:v>
                </c:pt>
                <c:pt idx="16">
                  <c:v>1.7999999999999999E-2</c:v>
                </c:pt>
                <c:pt idx="17">
                  <c:v>1.7000000000000001E-2</c:v>
                </c:pt>
                <c:pt idx="18">
                  <c:v>1.4999999999999999E-2</c:v>
                </c:pt>
                <c:pt idx="19">
                  <c:v>0.01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C7-4491-8615-01A3D75447FF}"/>
            </c:ext>
          </c:extLst>
        </c:ser>
        <c:ser>
          <c:idx val="1"/>
          <c:order val="1"/>
          <c:tx>
            <c:strRef>
              <c:f>'28'!$C$3</c:f>
              <c:strCache>
                <c:ptCount val="1"/>
                <c:pt idx="0">
                  <c:v>Often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'28'!$A$4:$A$23</c:f>
              <c:strCache>
                <c:ptCount val="20"/>
                <c:pt idx="0">
                  <c:v>Television</c:v>
                </c:pt>
                <c:pt idx="1">
                  <c:v>Newspapers</c:v>
                </c:pt>
                <c:pt idx="2">
                  <c:v>Internet portals</c:v>
                </c:pt>
                <c:pt idx="3">
                  <c:v>Radio</c:v>
                </c:pt>
                <c:pt idx="4">
                  <c:v>Facebook</c:v>
                </c:pt>
                <c:pt idx="5">
                  <c:v>Relatives</c:v>
                </c:pt>
                <c:pt idx="6">
                  <c:v>Friends</c:v>
                </c:pt>
                <c:pt idx="7">
                  <c:v>Other social networks</c:v>
                </c:pt>
                <c:pt idx="8">
                  <c:v>Twitter</c:v>
                </c:pt>
                <c:pt idx="9">
                  <c:v>Internet sites about the EU, www.eu.me</c:v>
                </c:pt>
                <c:pt idx="10">
                  <c:v>Special EU television features</c:v>
                </c:pt>
                <c:pt idx="11">
                  <c:v>  Website of the Ministry of European affairs, www.mep.gov.me and www.eu.me</c:v>
                </c:pt>
                <c:pt idx="12">
                  <c:v>Website of the Delegation of the EU to MNE</c:v>
                </c:pt>
                <c:pt idx="13">
                  <c:v>Schools and universities</c:v>
                </c:pt>
                <c:pt idx="14">
                  <c:v>NGOs</c:v>
                </c:pt>
                <c:pt idx="15">
                  <c:v>Website of the MNE Government</c:v>
                </c:pt>
                <c:pt idx="16">
                  <c:v>Seminars, conferences</c:v>
                </c:pt>
                <c:pt idx="17">
                  <c:v>EU info stands</c:v>
                </c:pt>
                <c:pt idx="18">
                  <c:v>Publications, brochures</c:v>
                </c:pt>
                <c:pt idx="19">
                  <c:v>Public discussions</c:v>
                </c:pt>
              </c:strCache>
            </c:strRef>
          </c:cat>
          <c:val>
            <c:numRef>
              <c:f>'28'!$C$4:$C$23</c:f>
              <c:numCache>
                <c:formatCode>0.0%</c:formatCode>
                <c:ptCount val="20"/>
                <c:pt idx="0">
                  <c:v>0.33400000000000002</c:v>
                </c:pt>
                <c:pt idx="1">
                  <c:v>0.246</c:v>
                </c:pt>
                <c:pt idx="2">
                  <c:v>0.24199999999999999</c:v>
                </c:pt>
                <c:pt idx="3">
                  <c:v>0.19700000000000001</c:v>
                </c:pt>
                <c:pt idx="4">
                  <c:v>0.14799999999999999</c:v>
                </c:pt>
                <c:pt idx="5">
                  <c:v>0.15</c:v>
                </c:pt>
                <c:pt idx="6">
                  <c:v>0.188</c:v>
                </c:pt>
                <c:pt idx="7">
                  <c:v>7.5999999999999998E-2</c:v>
                </c:pt>
                <c:pt idx="8">
                  <c:v>5.2999999999999999E-2</c:v>
                </c:pt>
                <c:pt idx="9">
                  <c:v>6.5000000000000002E-2</c:v>
                </c:pt>
                <c:pt idx="10">
                  <c:v>9.9000000000000005E-2</c:v>
                </c:pt>
                <c:pt idx="11">
                  <c:v>0.05</c:v>
                </c:pt>
                <c:pt idx="12">
                  <c:v>5.7000000000000002E-2</c:v>
                </c:pt>
                <c:pt idx="13">
                  <c:v>4.7E-2</c:v>
                </c:pt>
                <c:pt idx="14">
                  <c:v>6.5000000000000002E-2</c:v>
                </c:pt>
                <c:pt idx="15">
                  <c:v>5.8999999999999997E-2</c:v>
                </c:pt>
                <c:pt idx="16">
                  <c:v>4.2000000000000003E-2</c:v>
                </c:pt>
                <c:pt idx="17">
                  <c:v>4.9000000000000002E-2</c:v>
                </c:pt>
                <c:pt idx="18">
                  <c:v>0.06</c:v>
                </c:pt>
                <c:pt idx="19">
                  <c:v>4.3999999999999997E-2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C7-4491-8615-01A3D75447FF}"/>
            </c:ext>
          </c:extLst>
        </c:ser>
        <c:ser>
          <c:idx val="2"/>
          <c:order val="2"/>
          <c:tx>
            <c:strRef>
              <c:f>'28'!$D$3</c:f>
              <c:strCache>
                <c:ptCount val="1"/>
                <c:pt idx="0">
                  <c:v>Rarely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'28'!$A$4:$A$23</c:f>
              <c:strCache>
                <c:ptCount val="20"/>
                <c:pt idx="0">
                  <c:v>Television</c:v>
                </c:pt>
                <c:pt idx="1">
                  <c:v>Newspapers</c:v>
                </c:pt>
                <c:pt idx="2">
                  <c:v>Internet portals</c:v>
                </c:pt>
                <c:pt idx="3">
                  <c:v>Radio</c:v>
                </c:pt>
                <c:pt idx="4">
                  <c:v>Facebook</c:v>
                </c:pt>
                <c:pt idx="5">
                  <c:v>Relatives</c:v>
                </c:pt>
                <c:pt idx="6">
                  <c:v>Friends</c:v>
                </c:pt>
                <c:pt idx="7">
                  <c:v>Other social networks</c:v>
                </c:pt>
                <c:pt idx="8">
                  <c:v>Twitter</c:v>
                </c:pt>
                <c:pt idx="9">
                  <c:v>Internet sites about the EU, www.eu.me</c:v>
                </c:pt>
                <c:pt idx="10">
                  <c:v>Special EU television features</c:v>
                </c:pt>
                <c:pt idx="11">
                  <c:v>  Website of the Ministry of European affairs, www.mep.gov.me and www.eu.me</c:v>
                </c:pt>
                <c:pt idx="12">
                  <c:v>Website of the Delegation of the EU to MNE</c:v>
                </c:pt>
                <c:pt idx="13">
                  <c:v>Schools and universities</c:v>
                </c:pt>
                <c:pt idx="14">
                  <c:v>NGOs</c:v>
                </c:pt>
                <c:pt idx="15">
                  <c:v>Website of the MNE Government</c:v>
                </c:pt>
                <c:pt idx="16">
                  <c:v>Seminars, conferences</c:v>
                </c:pt>
                <c:pt idx="17">
                  <c:v>EU info stands</c:v>
                </c:pt>
                <c:pt idx="18">
                  <c:v>Publications, brochures</c:v>
                </c:pt>
                <c:pt idx="19">
                  <c:v>Public discussions</c:v>
                </c:pt>
              </c:strCache>
            </c:strRef>
          </c:cat>
          <c:val>
            <c:numRef>
              <c:f>'28'!$D$4:$D$23</c:f>
              <c:numCache>
                <c:formatCode>0.0%</c:formatCode>
                <c:ptCount val="20"/>
                <c:pt idx="0">
                  <c:v>0.17499999999999999</c:v>
                </c:pt>
                <c:pt idx="1">
                  <c:v>0.20699999999999999</c:v>
                </c:pt>
                <c:pt idx="2">
                  <c:v>0.19900000000000001</c:v>
                </c:pt>
                <c:pt idx="3">
                  <c:v>0.187</c:v>
                </c:pt>
                <c:pt idx="4">
                  <c:v>0.122</c:v>
                </c:pt>
                <c:pt idx="5">
                  <c:v>0.24399999999999999</c:v>
                </c:pt>
                <c:pt idx="6">
                  <c:v>0.24099999999999999</c:v>
                </c:pt>
                <c:pt idx="7">
                  <c:v>7.8E-2</c:v>
                </c:pt>
                <c:pt idx="8">
                  <c:v>5.3999999999999999E-2</c:v>
                </c:pt>
                <c:pt idx="9">
                  <c:v>7.6999999999999999E-2</c:v>
                </c:pt>
                <c:pt idx="10">
                  <c:v>0.13800000000000001</c:v>
                </c:pt>
                <c:pt idx="11">
                  <c:v>6.8000000000000005E-2</c:v>
                </c:pt>
                <c:pt idx="12">
                  <c:v>7.6999999999999999E-2</c:v>
                </c:pt>
                <c:pt idx="13">
                  <c:v>5.6000000000000001E-2</c:v>
                </c:pt>
                <c:pt idx="14">
                  <c:v>6.0999999999999999E-2</c:v>
                </c:pt>
                <c:pt idx="15">
                  <c:v>7.2999999999999995E-2</c:v>
                </c:pt>
                <c:pt idx="16">
                  <c:v>6.2E-2</c:v>
                </c:pt>
                <c:pt idx="17">
                  <c:v>6.5000000000000002E-2</c:v>
                </c:pt>
                <c:pt idx="18">
                  <c:v>9.0999999999999998E-2</c:v>
                </c:pt>
                <c:pt idx="19">
                  <c:v>5.8000000000000003E-2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AC7-4491-8615-01A3D75447FF}"/>
            </c:ext>
          </c:extLst>
        </c:ser>
        <c:ser>
          <c:idx val="3"/>
          <c:order val="3"/>
          <c:tx>
            <c:strRef>
              <c:f>'28'!$E$3</c:f>
              <c:strCache>
                <c:ptCount val="1"/>
                <c:pt idx="0">
                  <c:v>Very rarely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'28'!$A$4:$A$23</c:f>
              <c:strCache>
                <c:ptCount val="20"/>
                <c:pt idx="0">
                  <c:v>Television</c:v>
                </c:pt>
                <c:pt idx="1">
                  <c:v>Newspapers</c:v>
                </c:pt>
                <c:pt idx="2">
                  <c:v>Internet portals</c:v>
                </c:pt>
                <c:pt idx="3">
                  <c:v>Radio</c:v>
                </c:pt>
                <c:pt idx="4">
                  <c:v>Facebook</c:v>
                </c:pt>
                <c:pt idx="5">
                  <c:v>Relatives</c:v>
                </c:pt>
                <c:pt idx="6">
                  <c:v>Friends</c:v>
                </c:pt>
                <c:pt idx="7">
                  <c:v>Other social networks</c:v>
                </c:pt>
                <c:pt idx="8">
                  <c:v>Twitter</c:v>
                </c:pt>
                <c:pt idx="9">
                  <c:v>Internet sites about the EU, www.eu.me</c:v>
                </c:pt>
                <c:pt idx="10">
                  <c:v>Special EU television features</c:v>
                </c:pt>
                <c:pt idx="11">
                  <c:v>  Website of the Ministry of European affairs, www.mep.gov.me and www.eu.me</c:v>
                </c:pt>
                <c:pt idx="12">
                  <c:v>Website of the Delegation of the EU to MNE</c:v>
                </c:pt>
                <c:pt idx="13">
                  <c:v>Schools and universities</c:v>
                </c:pt>
                <c:pt idx="14">
                  <c:v>NGOs</c:v>
                </c:pt>
                <c:pt idx="15">
                  <c:v>Website of the MNE Government</c:v>
                </c:pt>
                <c:pt idx="16">
                  <c:v>Seminars, conferences</c:v>
                </c:pt>
                <c:pt idx="17">
                  <c:v>EU info stands</c:v>
                </c:pt>
                <c:pt idx="18">
                  <c:v>Publications, brochures</c:v>
                </c:pt>
                <c:pt idx="19">
                  <c:v>Public discussions</c:v>
                </c:pt>
              </c:strCache>
            </c:strRef>
          </c:cat>
          <c:val>
            <c:numRef>
              <c:f>'28'!$E$4:$E$23</c:f>
              <c:numCache>
                <c:formatCode>0.0%</c:formatCode>
                <c:ptCount val="20"/>
                <c:pt idx="0">
                  <c:v>0.1</c:v>
                </c:pt>
                <c:pt idx="1">
                  <c:v>0.214</c:v>
                </c:pt>
                <c:pt idx="2">
                  <c:v>0.183</c:v>
                </c:pt>
                <c:pt idx="3">
                  <c:v>0.22800000000000001</c:v>
                </c:pt>
                <c:pt idx="4">
                  <c:v>0.18600000000000003</c:v>
                </c:pt>
                <c:pt idx="5">
                  <c:v>0.26500000000000001</c:v>
                </c:pt>
                <c:pt idx="6">
                  <c:v>0.253</c:v>
                </c:pt>
                <c:pt idx="7">
                  <c:v>0.222</c:v>
                </c:pt>
                <c:pt idx="8">
                  <c:v>0.20699999999999999</c:v>
                </c:pt>
                <c:pt idx="9">
                  <c:v>0.23300000000000001</c:v>
                </c:pt>
                <c:pt idx="10">
                  <c:v>0.248</c:v>
                </c:pt>
                <c:pt idx="11">
                  <c:v>0.22</c:v>
                </c:pt>
                <c:pt idx="12">
                  <c:v>0.20699999999999999</c:v>
                </c:pt>
                <c:pt idx="13">
                  <c:v>0.221</c:v>
                </c:pt>
                <c:pt idx="14">
                  <c:v>0.21600000000000003</c:v>
                </c:pt>
                <c:pt idx="15">
                  <c:v>0.22699999999999998</c:v>
                </c:pt>
                <c:pt idx="16">
                  <c:v>0.222</c:v>
                </c:pt>
                <c:pt idx="17">
                  <c:v>0.21899999999999997</c:v>
                </c:pt>
                <c:pt idx="18">
                  <c:v>0.25700000000000001</c:v>
                </c:pt>
                <c:pt idx="19">
                  <c:v>0.223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138-42FA-A730-79DAF040BEC9}"/>
            </c:ext>
          </c:extLst>
        </c:ser>
        <c:ser>
          <c:idx val="4"/>
          <c:order val="4"/>
          <c:tx>
            <c:strRef>
              <c:f>'28'!$F$3</c:f>
              <c:strCache>
                <c:ptCount val="1"/>
                <c:pt idx="0">
                  <c:v>Don't know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'28'!$A$4:$A$23</c:f>
              <c:strCache>
                <c:ptCount val="20"/>
                <c:pt idx="0">
                  <c:v>Television</c:v>
                </c:pt>
                <c:pt idx="1">
                  <c:v>Newspapers</c:v>
                </c:pt>
                <c:pt idx="2">
                  <c:v>Internet portals</c:v>
                </c:pt>
                <c:pt idx="3">
                  <c:v>Radio</c:v>
                </c:pt>
                <c:pt idx="4">
                  <c:v>Facebook</c:v>
                </c:pt>
                <c:pt idx="5">
                  <c:v>Relatives</c:v>
                </c:pt>
                <c:pt idx="6">
                  <c:v>Friends</c:v>
                </c:pt>
                <c:pt idx="7">
                  <c:v>Other social networks</c:v>
                </c:pt>
                <c:pt idx="8">
                  <c:v>Twitter</c:v>
                </c:pt>
                <c:pt idx="9">
                  <c:v>Internet sites about the EU, www.eu.me</c:v>
                </c:pt>
                <c:pt idx="10">
                  <c:v>Special EU television features</c:v>
                </c:pt>
                <c:pt idx="11">
                  <c:v>  Website of the Ministry of European affairs, www.mep.gov.me and www.eu.me</c:v>
                </c:pt>
                <c:pt idx="12">
                  <c:v>Website of the Delegation of the EU to MNE</c:v>
                </c:pt>
                <c:pt idx="13">
                  <c:v>Schools and universities</c:v>
                </c:pt>
                <c:pt idx="14">
                  <c:v>NGOs</c:v>
                </c:pt>
                <c:pt idx="15">
                  <c:v>Website of the MNE Government</c:v>
                </c:pt>
                <c:pt idx="16">
                  <c:v>Seminars, conferences</c:v>
                </c:pt>
                <c:pt idx="17">
                  <c:v>EU info stands</c:v>
                </c:pt>
                <c:pt idx="18">
                  <c:v>Publications, brochures</c:v>
                </c:pt>
                <c:pt idx="19">
                  <c:v>Public discussions</c:v>
                </c:pt>
              </c:strCache>
            </c:strRef>
          </c:cat>
          <c:val>
            <c:numRef>
              <c:f>'28'!$F$4:$F$23</c:f>
              <c:numCache>
                <c:formatCode>0.0%</c:formatCode>
                <c:ptCount val="20"/>
                <c:pt idx="0">
                  <c:v>4.2000000000000003E-2</c:v>
                </c:pt>
                <c:pt idx="1">
                  <c:v>0.17599999999999999</c:v>
                </c:pt>
                <c:pt idx="2">
                  <c:v>0.27</c:v>
                </c:pt>
                <c:pt idx="3">
                  <c:v>0.29399999999999998</c:v>
                </c:pt>
                <c:pt idx="4">
                  <c:v>0.46200000000000002</c:v>
                </c:pt>
                <c:pt idx="5">
                  <c:v>0.29699999999999999</c:v>
                </c:pt>
                <c:pt idx="6">
                  <c:v>0.27400000000000002</c:v>
                </c:pt>
                <c:pt idx="7">
                  <c:v>0.58700000000000008</c:v>
                </c:pt>
                <c:pt idx="8">
                  <c:v>0.65200000000000002</c:v>
                </c:pt>
                <c:pt idx="9">
                  <c:v>0.59499999999999997</c:v>
                </c:pt>
                <c:pt idx="10">
                  <c:v>0.48700000000000004</c:v>
                </c:pt>
                <c:pt idx="11">
                  <c:v>0.63400000000000001</c:v>
                </c:pt>
                <c:pt idx="12">
                  <c:v>0.63500000000000001</c:v>
                </c:pt>
                <c:pt idx="13">
                  <c:v>0.65400000000000003</c:v>
                </c:pt>
                <c:pt idx="14">
                  <c:v>0.63800000000000001</c:v>
                </c:pt>
                <c:pt idx="15">
                  <c:v>0.622</c:v>
                </c:pt>
                <c:pt idx="16">
                  <c:v>0.65599999999999992</c:v>
                </c:pt>
                <c:pt idx="17">
                  <c:v>0.65</c:v>
                </c:pt>
                <c:pt idx="18">
                  <c:v>0.57700000000000007</c:v>
                </c:pt>
                <c:pt idx="19">
                  <c:v>0.66500000000000004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138-42FA-A730-79DAF040BE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axId val="377409672"/>
        <c:axId val="377410064"/>
      </c:barChart>
      <c:catAx>
        <c:axId val="3774096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7410064"/>
        <c:crosses val="autoZero"/>
        <c:auto val="1"/>
        <c:lblAlgn val="ctr"/>
        <c:lblOffset val="100"/>
        <c:noMultiLvlLbl val="0"/>
      </c:catAx>
      <c:valAx>
        <c:axId val="3774100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crossAx val="377409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'30'!$B$3</c:f>
              <c:strCache>
                <c:ptCount val="1"/>
                <c:pt idx="0">
                  <c:v>I would like much more information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'30'!$A$4:$A$24</c:f>
              <c:strCache>
                <c:ptCount val="21"/>
                <c:pt idx="0">
                  <c:v>Employment opportunities</c:v>
                </c:pt>
                <c:pt idx="1">
                  <c:v>Possible impact of membership on my day-to-day life</c:v>
                </c:pt>
                <c:pt idx="2">
                  <c:v>Impact on domestic agriculture</c:v>
                </c:pt>
                <c:pt idx="3">
                  <c:v>Education opportunities</c:v>
                </c:pt>
                <c:pt idx="4">
                  <c:v>Rights and obligations of European Union membership</c:v>
                </c:pt>
                <c:pt idx="5">
                  <c:v>Financial support after entering the EU</c:v>
                </c:pt>
                <c:pt idx="6">
                  <c:v>Influence of EU membership on sovereignty and independence of MNE</c:v>
                </c:pt>
                <c:pt idx="7">
                  <c:v>EU accession requirements</c:v>
                </c:pt>
                <c:pt idx="8">
                  <c:v>Influence of membership on internal political system of the country, its democracy, human rights…</c:v>
                </c:pt>
                <c:pt idx="9">
                  <c:v>EU education policy</c:v>
                </c:pt>
                <c:pt idx="10">
                  <c:v>The way the EU functions</c:v>
                </c:pt>
                <c:pt idx="11">
                  <c:v>EU social policy </c:v>
                </c:pt>
                <c:pt idx="12">
                  <c:v>Influence of membership on international position of MNE</c:v>
                </c:pt>
                <c:pt idx="13">
                  <c:v>Financial support during accession negotiations</c:v>
                </c:pt>
                <c:pt idx="14">
                  <c:v>EU economy</c:v>
                </c:pt>
                <c:pt idx="15">
                  <c:v>EU environment</c:v>
                </c:pt>
                <c:pt idx="16">
                  <c:v>EU institutions</c:v>
                </c:pt>
                <c:pt idx="17">
                  <c:v>EU agriculture</c:v>
                </c:pt>
                <c:pt idx="18">
                  <c:v>EU culture</c:v>
                </c:pt>
                <c:pt idx="19">
                  <c:v>EU international relations </c:v>
                </c:pt>
                <c:pt idx="20">
                  <c:v>EU enlargement</c:v>
                </c:pt>
              </c:strCache>
            </c:strRef>
          </c:cat>
          <c:val>
            <c:numRef>
              <c:f>'30'!$B$4:$B$24</c:f>
              <c:numCache>
                <c:formatCode>0.0%</c:formatCode>
                <c:ptCount val="21"/>
                <c:pt idx="0">
                  <c:v>0.29299999999999998</c:v>
                </c:pt>
                <c:pt idx="1">
                  <c:v>0.28799999999999998</c:v>
                </c:pt>
                <c:pt idx="2">
                  <c:v>0.24399999999999999</c:v>
                </c:pt>
                <c:pt idx="3">
                  <c:v>0.24399999999999999</c:v>
                </c:pt>
                <c:pt idx="4">
                  <c:v>0.22500000000000001</c:v>
                </c:pt>
                <c:pt idx="5">
                  <c:v>0.221</c:v>
                </c:pt>
                <c:pt idx="6">
                  <c:v>0.217</c:v>
                </c:pt>
                <c:pt idx="7">
                  <c:v>0.217</c:v>
                </c:pt>
                <c:pt idx="8">
                  <c:v>0.20899999999999999</c:v>
                </c:pt>
                <c:pt idx="9">
                  <c:v>0.19700000000000001</c:v>
                </c:pt>
                <c:pt idx="10">
                  <c:v>0.19700000000000001</c:v>
                </c:pt>
                <c:pt idx="11">
                  <c:v>0.193</c:v>
                </c:pt>
                <c:pt idx="12">
                  <c:v>0.193</c:v>
                </c:pt>
                <c:pt idx="13">
                  <c:v>0.187</c:v>
                </c:pt>
                <c:pt idx="14">
                  <c:v>0.17499999999999999</c:v>
                </c:pt>
                <c:pt idx="15">
                  <c:v>0.17399999999999999</c:v>
                </c:pt>
                <c:pt idx="16">
                  <c:v>0.17</c:v>
                </c:pt>
                <c:pt idx="17">
                  <c:v>0.16200000000000001</c:v>
                </c:pt>
                <c:pt idx="18">
                  <c:v>0.16</c:v>
                </c:pt>
                <c:pt idx="19">
                  <c:v>0.14099999999999999</c:v>
                </c:pt>
                <c:pt idx="20">
                  <c:v>0.13800000000000001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D56-4329-B285-0680B3AE0D38}"/>
            </c:ext>
          </c:extLst>
        </c:ser>
        <c:ser>
          <c:idx val="1"/>
          <c:order val="1"/>
          <c:tx>
            <c:strRef>
              <c:f>'30'!$C$3</c:f>
              <c:strCache>
                <c:ptCount val="1"/>
                <c:pt idx="0">
                  <c:v>I would like more information</c:v>
                </c:pt>
              </c:strCache>
            </c:strRef>
          </c:tx>
          <c:spPr>
            <a:solidFill>
              <a:srgbClr val="8DD3C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'30'!$A$4:$A$24</c:f>
              <c:strCache>
                <c:ptCount val="21"/>
                <c:pt idx="0">
                  <c:v>Employment opportunities</c:v>
                </c:pt>
                <c:pt idx="1">
                  <c:v>Possible impact of membership on my day-to-day life</c:v>
                </c:pt>
                <c:pt idx="2">
                  <c:v>Impact on domestic agriculture</c:v>
                </c:pt>
                <c:pt idx="3">
                  <c:v>Education opportunities</c:v>
                </c:pt>
                <c:pt idx="4">
                  <c:v>Rights and obligations of European Union membership</c:v>
                </c:pt>
                <c:pt idx="5">
                  <c:v>Financial support after entering the EU</c:v>
                </c:pt>
                <c:pt idx="6">
                  <c:v>Influence of EU membership on sovereignty and independence of MNE</c:v>
                </c:pt>
                <c:pt idx="7">
                  <c:v>EU accession requirements</c:v>
                </c:pt>
                <c:pt idx="8">
                  <c:v>Influence of membership on internal political system of the country, its democracy, human rights…</c:v>
                </c:pt>
                <c:pt idx="9">
                  <c:v>EU education policy</c:v>
                </c:pt>
                <c:pt idx="10">
                  <c:v>The way the EU functions</c:v>
                </c:pt>
                <c:pt idx="11">
                  <c:v>EU social policy </c:v>
                </c:pt>
                <c:pt idx="12">
                  <c:v>Influence of membership on international position of MNE</c:v>
                </c:pt>
                <c:pt idx="13">
                  <c:v>Financial support during accession negotiations</c:v>
                </c:pt>
                <c:pt idx="14">
                  <c:v>EU economy</c:v>
                </c:pt>
                <c:pt idx="15">
                  <c:v>EU environment</c:v>
                </c:pt>
                <c:pt idx="16">
                  <c:v>EU institutions</c:v>
                </c:pt>
                <c:pt idx="17">
                  <c:v>EU agriculture</c:v>
                </c:pt>
                <c:pt idx="18">
                  <c:v>EU culture</c:v>
                </c:pt>
                <c:pt idx="19">
                  <c:v>EU international relations </c:v>
                </c:pt>
                <c:pt idx="20">
                  <c:v>EU enlargement</c:v>
                </c:pt>
              </c:strCache>
            </c:strRef>
          </c:cat>
          <c:val>
            <c:numRef>
              <c:f>'30'!$C$4:$C$24</c:f>
              <c:numCache>
                <c:formatCode>0.0%</c:formatCode>
                <c:ptCount val="21"/>
                <c:pt idx="0">
                  <c:v>0.36399999999999999</c:v>
                </c:pt>
                <c:pt idx="1">
                  <c:v>0.35799999999999998</c:v>
                </c:pt>
                <c:pt idx="2">
                  <c:v>0.39</c:v>
                </c:pt>
                <c:pt idx="3">
                  <c:v>0.35799999999999998</c:v>
                </c:pt>
                <c:pt idx="4">
                  <c:v>0.377</c:v>
                </c:pt>
                <c:pt idx="5">
                  <c:v>0.39500000000000002</c:v>
                </c:pt>
                <c:pt idx="6">
                  <c:v>0.39400000000000002</c:v>
                </c:pt>
                <c:pt idx="7">
                  <c:v>0.35799999999999998</c:v>
                </c:pt>
                <c:pt idx="8">
                  <c:v>0.38700000000000001</c:v>
                </c:pt>
                <c:pt idx="9">
                  <c:v>0.42399999999999999</c:v>
                </c:pt>
                <c:pt idx="10">
                  <c:v>0.38100000000000001</c:v>
                </c:pt>
                <c:pt idx="11">
                  <c:v>0.44900000000000001</c:v>
                </c:pt>
                <c:pt idx="12">
                  <c:v>0.38600000000000001</c:v>
                </c:pt>
                <c:pt idx="13">
                  <c:v>0.41499999999999998</c:v>
                </c:pt>
                <c:pt idx="14">
                  <c:v>0.40500000000000003</c:v>
                </c:pt>
                <c:pt idx="15">
                  <c:v>0.41799999999999998</c:v>
                </c:pt>
                <c:pt idx="16">
                  <c:v>0.38300000000000001</c:v>
                </c:pt>
                <c:pt idx="17">
                  <c:v>0.38900000000000001</c:v>
                </c:pt>
                <c:pt idx="18">
                  <c:v>0.39300000000000002</c:v>
                </c:pt>
                <c:pt idx="19">
                  <c:v>0.40899999999999997</c:v>
                </c:pt>
                <c:pt idx="20">
                  <c:v>0.39300000000000002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D56-4329-B285-0680B3AE0D38}"/>
            </c:ext>
          </c:extLst>
        </c:ser>
        <c:ser>
          <c:idx val="2"/>
          <c:order val="2"/>
          <c:tx>
            <c:strRef>
              <c:f>'30'!$D$3</c:f>
              <c:strCache>
                <c:ptCount val="1"/>
                <c:pt idx="0">
                  <c:v>I'm sufficiently familiar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'30'!$A$4:$A$24</c:f>
              <c:strCache>
                <c:ptCount val="21"/>
                <c:pt idx="0">
                  <c:v>Employment opportunities</c:v>
                </c:pt>
                <c:pt idx="1">
                  <c:v>Possible impact of membership on my day-to-day life</c:v>
                </c:pt>
                <c:pt idx="2">
                  <c:v>Impact on domestic agriculture</c:v>
                </c:pt>
                <c:pt idx="3">
                  <c:v>Education opportunities</c:v>
                </c:pt>
                <c:pt idx="4">
                  <c:v>Rights and obligations of European Union membership</c:v>
                </c:pt>
                <c:pt idx="5">
                  <c:v>Financial support after entering the EU</c:v>
                </c:pt>
                <c:pt idx="6">
                  <c:v>Influence of EU membership on sovereignty and independence of MNE</c:v>
                </c:pt>
                <c:pt idx="7">
                  <c:v>EU accession requirements</c:v>
                </c:pt>
                <c:pt idx="8">
                  <c:v>Influence of membership on internal political system of the country, its democracy, human rights…</c:v>
                </c:pt>
                <c:pt idx="9">
                  <c:v>EU education policy</c:v>
                </c:pt>
                <c:pt idx="10">
                  <c:v>The way the EU functions</c:v>
                </c:pt>
                <c:pt idx="11">
                  <c:v>EU social policy </c:v>
                </c:pt>
                <c:pt idx="12">
                  <c:v>Influence of membership on international position of MNE</c:v>
                </c:pt>
                <c:pt idx="13">
                  <c:v>Financial support during accession negotiations</c:v>
                </c:pt>
                <c:pt idx="14">
                  <c:v>EU economy</c:v>
                </c:pt>
                <c:pt idx="15">
                  <c:v>EU environment</c:v>
                </c:pt>
                <c:pt idx="16">
                  <c:v>EU institutions</c:v>
                </c:pt>
                <c:pt idx="17">
                  <c:v>EU agriculture</c:v>
                </c:pt>
                <c:pt idx="18">
                  <c:v>EU culture</c:v>
                </c:pt>
                <c:pt idx="19">
                  <c:v>EU international relations </c:v>
                </c:pt>
                <c:pt idx="20">
                  <c:v>EU enlargement</c:v>
                </c:pt>
              </c:strCache>
            </c:strRef>
          </c:cat>
          <c:val>
            <c:numRef>
              <c:f>'30'!$D$4:$D$24</c:f>
              <c:numCache>
                <c:formatCode>0.0%</c:formatCode>
                <c:ptCount val="21"/>
                <c:pt idx="0">
                  <c:v>0.14599999999999999</c:v>
                </c:pt>
                <c:pt idx="1">
                  <c:v>0.14699999999999999</c:v>
                </c:pt>
                <c:pt idx="2">
                  <c:v>0.152</c:v>
                </c:pt>
                <c:pt idx="3">
                  <c:v>0.16800000000000001</c:v>
                </c:pt>
                <c:pt idx="4">
                  <c:v>0.14799999999999999</c:v>
                </c:pt>
                <c:pt idx="5">
                  <c:v>0.13900000000000001</c:v>
                </c:pt>
                <c:pt idx="6">
                  <c:v>0.14000000000000001</c:v>
                </c:pt>
                <c:pt idx="7">
                  <c:v>0.18</c:v>
                </c:pt>
                <c:pt idx="8">
                  <c:v>0.159</c:v>
                </c:pt>
                <c:pt idx="9">
                  <c:v>0.13800000000000001</c:v>
                </c:pt>
                <c:pt idx="10">
                  <c:v>0.14299999999999999</c:v>
                </c:pt>
                <c:pt idx="11">
                  <c:v>0.14499999999999999</c:v>
                </c:pt>
                <c:pt idx="12">
                  <c:v>0.159</c:v>
                </c:pt>
                <c:pt idx="13">
                  <c:v>0.151</c:v>
                </c:pt>
                <c:pt idx="14">
                  <c:v>0.184</c:v>
                </c:pt>
                <c:pt idx="15">
                  <c:v>0.158</c:v>
                </c:pt>
                <c:pt idx="16">
                  <c:v>0.182</c:v>
                </c:pt>
                <c:pt idx="17">
                  <c:v>0.17699999999999999</c:v>
                </c:pt>
                <c:pt idx="18">
                  <c:v>0.17100000000000001</c:v>
                </c:pt>
                <c:pt idx="19">
                  <c:v>0.17899999999999999</c:v>
                </c:pt>
                <c:pt idx="20">
                  <c:v>0.17399999999999999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D56-4329-B285-0680B3AE0D38}"/>
            </c:ext>
          </c:extLst>
        </c:ser>
        <c:ser>
          <c:idx val="3"/>
          <c:order val="3"/>
          <c:tx>
            <c:strRef>
              <c:f>'30'!$E$3</c:f>
              <c:strCache>
                <c:ptCount val="1"/>
                <c:pt idx="0">
                  <c:v>I'm not interested in this topic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'30'!$A$4:$A$24</c:f>
              <c:strCache>
                <c:ptCount val="21"/>
                <c:pt idx="0">
                  <c:v>Employment opportunities</c:v>
                </c:pt>
                <c:pt idx="1">
                  <c:v>Possible impact of membership on my day-to-day life</c:v>
                </c:pt>
                <c:pt idx="2">
                  <c:v>Impact on domestic agriculture</c:v>
                </c:pt>
                <c:pt idx="3">
                  <c:v>Education opportunities</c:v>
                </c:pt>
                <c:pt idx="4">
                  <c:v>Rights and obligations of European Union membership</c:v>
                </c:pt>
                <c:pt idx="5">
                  <c:v>Financial support after entering the EU</c:v>
                </c:pt>
                <c:pt idx="6">
                  <c:v>Influence of EU membership on sovereignty and independence of MNE</c:v>
                </c:pt>
                <c:pt idx="7">
                  <c:v>EU accession requirements</c:v>
                </c:pt>
                <c:pt idx="8">
                  <c:v>Influence of membership on internal political system of the country, its democracy, human rights…</c:v>
                </c:pt>
                <c:pt idx="9">
                  <c:v>EU education policy</c:v>
                </c:pt>
                <c:pt idx="10">
                  <c:v>The way the EU functions</c:v>
                </c:pt>
                <c:pt idx="11">
                  <c:v>EU social policy </c:v>
                </c:pt>
                <c:pt idx="12">
                  <c:v>Influence of membership on international position of MNE</c:v>
                </c:pt>
                <c:pt idx="13">
                  <c:v>Financial support during accession negotiations</c:v>
                </c:pt>
                <c:pt idx="14">
                  <c:v>EU economy</c:v>
                </c:pt>
                <c:pt idx="15">
                  <c:v>EU environment</c:v>
                </c:pt>
                <c:pt idx="16">
                  <c:v>EU institutions</c:v>
                </c:pt>
                <c:pt idx="17">
                  <c:v>EU agriculture</c:v>
                </c:pt>
                <c:pt idx="18">
                  <c:v>EU culture</c:v>
                </c:pt>
                <c:pt idx="19">
                  <c:v>EU international relations </c:v>
                </c:pt>
                <c:pt idx="20">
                  <c:v>EU enlargement</c:v>
                </c:pt>
              </c:strCache>
            </c:strRef>
          </c:cat>
          <c:val>
            <c:numRef>
              <c:f>'30'!$E$4:$E$24</c:f>
              <c:numCache>
                <c:formatCode>0.0%</c:formatCode>
                <c:ptCount val="21"/>
                <c:pt idx="0">
                  <c:v>0.19700000000000001</c:v>
                </c:pt>
                <c:pt idx="1">
                  <c:v>0.20699999999999999</c:v>
                </c:pt>
                <c:pt idx="2">
                  <c:v>0.214</c:v>
                </c:pt>
                <c:pt idx="3">
                  <c:v>0.23</c:v>
                </c:pt>
                <c:pt idx="4">
                  <c:v>0.25</c:v>
                </c:pt>
                <c:pt idx="5">
                  <c:v>0.245</c:v>
                </c:pt>
                <c:pt idx="6">
                  <c:v>0.249</c:v>
                </c:pt>
                <c:pt idx="7">
                  <c:v>0.245</c:v>
                </c:pt>
                <c:pt idx="8">
                  <c:v>0.245</c:v>
                </c:pt>
                <c:pt idx="9">
                  <c:v>0.24099999999999999</c:v>
                </c:pt>
                <c:pt idx="10">
                  <c:v>0.27900000000000003</c:v>
                </c:pt>
                <c:pt idx="11">
                  <c:v>0.21299999999999999</c:v>
                </c:pt>
                <c:pt idx="12">
                  <c:v>0.26200000000000001</c:v>
                </c:pt>
                <c:pt idx="13">
                  <c:v>0.247</c:v>
                </c:pt>
                <c:pt idx="14">
                  <c:v>0.23599999999999999</c:v>
                </c:pt>
                <c:pt idx="15">
                  <c:v>0.25</c:v>
                </c:pt>
                <c:pt idx="16">
                  <c:v>0.26500000000000001</c:v>
                </c:pt>
                <c:pt idx="17">
                  <c:v>0.27200000000000002</c:v>
                </c:pt>
                <c:pt idx="18">
                  <c:v>0.27600000000000002</c:v>
                </c:pt>
                <c:pt idx="19">
                  <c:v>0.27100000000000002</c:v>
                </c:pt>
                <c:pt idx="20">
                  <c:v>0.29499999999999998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D56-4329-B285-0680B3AE0D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79248336"/>
        <c:axId val="379248728"/>
      </c:barChart>
      <c:catAx>
        <c:axId val="3792483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9248728"/>
        <c:crosses val="autoZero"/>
        <c:auto val="1"/>
        <c:lblAlgn val="ctr"/>
        <c:lblOffset val="100"/>
        <c:noMultiLvlLbl val="0"/>
      </c:catAx>
      <c:valAx>
        <c:axId val="37924872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9248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'31'!$B$3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2F7-4EF9-8110-A64E17DF8EA1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2F7-4EF9-8110-A64E17DF8E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'31'!$A$4:$A$5</c:f>
              <c:strCache>
                <c:ptCount val="2"/>
                <c:pt idx="0">
                  <c:v> Yes</c:v>
                </c:pt>
                <c:pt idx="1">
                  <c:v>No</c:v>
                </c:pt>
              </c:strCache>
            </c:strRef>
          </c:cat>
          <c:val>
            <c:numRef>
              <c:f>'31'!$B$4:$B$5</c:f>
              <c:numCache>
                <c:formatCode>0.0%</c:formatCode>
                <c:ptCount val="2"/>
                <c:pt idx="0">
                  <c:v>0.10500000000000001</c:v>
                </c:pt>
                <c:pt idx="1">
                  <c:v>0.89500000000000002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2F7-4EF9-8110-A64E17DF8E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solidFill>
              <a:srgbClr val="BEBADA"/>
            </a:solidFill>
          </c:spPr>
          <c:dPt>
            <c:idx val="0"/>
            <c:bubble3D val="0"/>
            <c:spPr>
              <a:solidFill>
                <a:schemeClr val="accent5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11-4369-9218-BF8AC0F94AFD}"/>
              </c:ext>
            </c:extLst>
          </c:dPt>
          <c:dPt>
            <c:idx val="1"/>
            <c:bubble3D val="0"/>
            <c:spPr>
              <a:solidFill>
                <a:srgbClr val="8DD3C7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11-4369-9218-BF8AC0F94AFD}"/>
              </c:ext>
            </c:extLst>
          </c:dPt>
          <c:dPt>
            <c:idx val="2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11-4369-9218-BF8AC0F94AF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'35'!$B$3:$B$5</c:f>
              <c:strCache>
                <c:ptCount val="3"/>
                <c:pt idx="0">
                  <c:v>Yes </c:v>
                </c:pt>
                <c:pt idx="1">
                  <c:v>No</c:v>
                </c:pt>
                <c:pt idx="2">
                  <c:v>Don't know</c:v>
                </c:pt>
              </c:strCache>
            </c:strRef>
          </c:cat>
          <c:val>
            <c:numRef>
              <c:f>'35'!$C$3:$C$5</c:f>
              <c:numCache>
                <c:formatCode>General</c:formatCode>
                <c:ptCount val="3"/>
                <c:pt idx="0">
                  <c:v>25.7</c:v>
                </c:pt>
                <c:pt idx="1">
                  <c:v>34.5</c:v>
                </c:pt>
                <c:pt idx="2">
                  <c:v>39.799999999999997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711-4369-9218-BF8AC0F94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zero"/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'36'!$B$3:$B$8</c:f>
              <c:strCache>
                <c:ptCount val="6"/>
                <c:pt idx="0">
                  <c:v>Insufficient interest of Montenegrin institutions, local self-governments and other entities to whom these funds are available</c:v>
                </c:pt>
                <c:pt idx="1">
                  <c:v>Insufficient knowledge of those who have the funds at their disposal</c:v>
                </c:pt>
                <c:pt idx="2">
                  <c:v>Insufficient capacity of Montenegrin institutions, local self-governments and other entities to whom these funds are available</c:v>
                </c:pt>
                <c:pt idx="3">
                  <c:v>Complex bureaucracy </c:v>
                </c:pt>
                <c:pt idx="4">
                  <c:v>Administrative obstacles</c:v>
                </c:pt>
                <c:pt idx="5">
                  <c:v>Other</c:v>
                </c:pt>
              </c:strCache>
            </c:strRef>
          </c:cat>
          <c:val>
            <c:numRef>
              <c:f>'36'!$C$3:$C$8</c:f>
              <c:numCache>
                <c:formatCode>0.0%</c:formatCode>
                <c:ptCount val="6"/>
                <c:pt idx="0">
                  <c:v>0.28800000000000003</c:v>
                </c:pt>
                <c:pt idx="1">
                  <c:v>0.223</c:v>
                </c:pt>
                <c:pt idx="2">
                  <c:v>0.17100000000000001</c:v>
                </c:pt>
                <c:pt idx="3">
                  <c:v>0.14600000000000002</c:v>
                </c:pt>
                <c:pt idx="4">
                  <c:v>0.12300000000000001</c:v>
                </c:pt>
                <c:pt idx="5">
                  <c:v>4.9000000000000009E-2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760-403D-BD1A-3B5591376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9250296"/>
        <c:axId val="379250688"/>
      </c:barChart>
      <c:catAx>
        <c:axId val="37925029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9250688"/>
        <c:crosses val="autoZero"/>
        <c:auto val="1"/>
        <c:lblAlgn val="ctr"/>
        <c:lblOffset val="100"/>
        <c:noMultiLvlLbl val="0"/>
      </c:catAx>
      <c:valAx>
        <c:axId val="37925068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9250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'41'!$B$3</c:f>
              <c:strCache>
                <c:ptCount val="1"/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'41'!$A$4:$A$13</c:f>
              <c:strCache>
                <c:ptCount val="10"/>
                <c:pt idx="0">
                  <c:v>European Union</c:v>
                </c:pt>
                <c:pt idx="1">
                  <c:v>China</c:v>
                </c:pt>
                <c:pt idx="2">
                  <c:v>Russia</c:v>
                </c:pt>
                <c:pt idx="3">
                  <c:v>Other</c:v>
                </c:pt>
                <c:pt idx="4">
                  <c:v>USA</c:v>
                </c:pt>
                <c:pt idx="5">
                  <c:v>United Nations</c:v>
                </c:pt>
                <c:pt idx="6">
                  <c:v>Germany</c:v>
                </c:pt>
                <c:pt idx="7">
                  <c:v>United Kingdom</c:v>
                </c:pt>
                <c:pt idx="8">
                  <c:v>Norway</c:v>
                </c:pt>
                <c:pt idx="9">
                  <c:v>The Netherlands</c:v>
                </c:pt>
              </c:strCache>
            </c:strRef>
          </c:cat>
          <c:val>
            <c:numRef>
              <c:f>'41'!$B$4:$B$13</c:f>
              <c:numCache>
                <c:formatCode>0.0%</c:formatCode>
                <c:ptCount val="10"/>
                <c:pt idx="0">
                  <c:v>0.46700000000000008</c:v>
                </c:pt>
                <c:pt idx="1">
                  <c:v>0.15900000000000003</c:v>
                </c:pt>
                <c:pt idx="2">
                  <c:v>0.11899999999999998</c:v>
                </c:pt>
                <c:pt idx="3">
                  <c:v>9.2000000000000026E-2</c:v>
                </c:pt>
                <c:pt idx="4">
                  <c:v>6.1000000000000006E-2</c:v>
                </c:pt>
                <c:pt idx="5">
                  <c:v>4.3999999999999997E-2</c:v>
                </c:pt>
                <c:pt idx="6">
                  <c:v>4.200000000000001E-2</c:v>
                </c:pt>
                <c:pt idx="7">
                  <c:v>9.0000000000000028E-3</c:v>
                </c:pt>
                <c:pt idx="8">
                  <c:v>6.000000000000001E-3</c:v>
                </c:pt>
                <c:pt idx="9">
                  <c:v>1.0000000000000002E-3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51B-4B8F-A40D-BE6939BCD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9251472"/>
        <c:axId val="379251864"/>
      </c:barChart>
      <c:catAx>
        <c:axId val="37925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9251864"/>
        <c:crosses val="autoZero"/>
        <c:auto val="1"/>
        <c:lblAlgn val="ctr"/>
        <c:lblOffset val="100"/>
        <c:noMultiLvlLbl val="0"/>
      </c:catAx>
      <c:valAx>
        <c:axId val="379251864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9251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>
          <a:latin typeface="Century" panose="020406040505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83465693397767"/>
          <c:y val="0.14351851851851852"/>
          <c:w val="0.8341653430660223"/>
          <c:h val="0.7922448235637213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'6'!$C$3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'6'!$B$4:$B$6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'6'!$C$4:$C$6</c:f>
              <c:numCache>
                <c:formatCode>0.0%</c:formatCode>
                <c:ptCount val="3"/>
                <c:pt idx="0">
                  <c:v>0.59299999999999997</c:v>
                </c:pt>
                <c:pt idx="1">
                  <c:v>0.152</c:v>
                </c:pt>
                <c:pt idx="2">
                  <c:v>0.25600000000000001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FF-483F-9194-1CA304A1F63C}"/>
            </c:ext>
          </c:extLst>
        </c:ser>
        <c:ser>
          <c:idx val="1"/>
          <c:order val="1"/>
          <c:tx>
            <c:strRef>
              <c:f>'6'!$D$3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'6'!$B$4:$B$6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'6'!$D$4:$D$6</c:f>
              <c:numCache>
                <c:formatCode>0.0%</c:formatCode>
                <c:ptCount val="3"/>
                <c:pt idx="0">
                  <c:v>0.68899999999999995</c:v>
                </c:pt>
                <c:pt idx="1">
                  <c:v>0.11899999999999999</c:v>
                </c:pt>
                <c:pt idx="2">
                  <c:v>0.191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FF-483F-9194-1CA304A1F63C}"/>
            </c:ext>
          </c:extLst>
        </c:ser>
        <c:ser>
          <c:idx val="2"/>
          <c:order val="2"/>
          <c:tx>
            <c:strRef>
              <c:f>'6'!$E$3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'6'!$B$4:$B$6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'6'!$E$4:$E$6</c:f>
              <c:numCache>
                <c:formatCode>0.0%</c:formatCode>
                <c:ptCount val="3"/>
                <c:pt idx="0">
                  <c:v>0.68700000000000006</c:v>
                </c:pt>
                <c:pt idx="1">
                  <c:v>0.121</c:v>
                </c:pt>
                <c:pt idx="2">
                  <c:v>0.19700000000000001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BFF-483F-9194-1CA304A1F63C}"/>
            </c:ext>
          </c:extLst>
        </c:ser>
        <c:ser>
          <c:idx val="3"/>
          <c:order val="3"/>
          <c:tx>
            <c:strRef>
              <c:f>'6'!$F$3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'6'!$B$4:$B$6</c:f>
              <c:strCache>
                <c:ptCount val="3"/>
                <c:pt idx="0">
                  <c:v>Yes</c:v>
                </c:pt>
                <c:pt idx="1">
                  <c:v>No</c:v>
                </c:pt>
                <c:pt idx="2">
                  <c:v>I don't know</c:v>
                </c:pt>
              </c:strCache>
            </c:strRef>
          </c:cat>
          <c:val>
            <c:numRef>
              <c:f>'6'!$F$4:$F$6</c:f>
              <c:numCache>
                <c:formatCode>0.0%</c:formatCode>
                <c:ptCount val="3"/>
                <c:pt idx="0">
                  <c:v>0.69400000000000006</c:v>
                </c:pt>
                <c:pt idx="1">
                  <c:v>0.122</c:v>
                </c:pt>
                <c:pt idx="2">
                  <c:v>0.184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099-45FA-A2F9-3609E6641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8696144"/>
        <c:axId val="298694576"/>
      </c:barChart>
      <c:catAx>
        <c:axId val="298696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298694576"/>
        <c:crosses val="autoZero"/>
        <c:auto val="1"/>
        <c:lblAlgn val="ctr"/>
        <c:lblOffset val="100"/>
        <c:noMultiLvlLbl val="0"/>
      </c:catAx>
      <c:valAx>
        <c:axId val="29869457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298696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'7'!$C$3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'7'!$B$4:$B$8</c:f>
              <c:strCache>
                <c:ptCount val="5"/>
                <c:pt idx="0">
                  <c:v> Yes, absolutely</c:v>
                </c:pt>
                <c:pt idx="1">
                  <c:v> Yes, for the most part</c:v>
                </c:pt>
                <c:pt idx="2">
                  <c:v> Rather no than yes</c:v>
                </c:pt>
                <c:pt idx="3">
                  <c:v> No, I do not support MNE's membership of the EU</c:v>
                </c:pt>
                <c:pt idx="4">
                  <c:v> I don’t know, it is all the same to me</c:v>
                </c:pt>
              </c:strCache>
            </c:strRef>
          </c:cat>
          <c:val>
            <c:numRef>
              <c:f>'7'!$C$4:$C$8</c:f>
              <c:numCache>
                <c:formatCode>0.0%</c:formatCode>
                <c:ptCount val="5"/>
                <c:pt idx="0">
                  <c:v>0.33500000000000002</c:v>
                </c:pt>
                <c:pt idx="1">
                  <c:v>0.23499999999999999</c:v>
                </c:pt>
                <c:pt idx="2">
                  <c:v>0.13800000000000001</c:v>
                </c:pt>
                <c:pt idx="3">
                  <c:v>0.154</c:v>
                </c:pt>
                <c:pt idx="4">
                  <c:v>0.13900000000000001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9-4231-83AC-6D3C0815879C}"/>
            </c:ext>
          </c:extLst>
        </c:ser>
        <c:ser>
          <c:idx val="1"/>
          <c:order val="1"/>
          <c:tx>
            <c:strRef>
              <c:f>'7'!$D$3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'7'!$B$4:$B$8</c:f>
              <c:strCache>
                <c:ptCount val="5"/>
                <c:pt idx="0">
                  <c:v> Yes, absolutely</c:v>
                </c:pt>
                <c:pt idx="1">
                  <c:v> Yes, for the most part</c:v>
                </c:pt>
                <c:pt idx="2">
                  <c:v> Rather no than yes</c:v>
                </c:pt>
                <c:pt idx="3">
                  <c:v> No, I do not support MNE's membership of the EU</c:v>
                </c:pt>
                <c:pt idx="4">
                  <c:v> I don’t know, it is all the same to me</c:v>
                </c:pt>
              </c:strCache>
            </c:strRef>
          </c:cat>
          <c:val>
            <c:numRef>
              <c:f>'7'!$D$4:$D$8</c:f>
              <c:numCache>
                <c:formatCode>0.0%</c:formatCode>
                <c:ptCount val="5"/>
                <c:pt idx="0">
                  <c:v>0.311</c:v>
                </c:pt>
                <c:pt idx="1">
                  <c:v>0.27300000000000002</c:v>
                </c:pt>
                <c:pt idx="2">
                  <c:v>0.11799999999999999</c:v>
                </c:pt>
                <c:pt idx="3">
                  <c:v>0.183</c:v>
                </c:pt>
                <c:pt idx="4">
                  <c:v>0.114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699-4231-83AC-6D3C0815879C}"/>
            </c:ext>
          </c:extLst>
        </c:ser>
        <c:ser>
          <c:idx val="2"/>
          <c:order val="2"/>
          <c:tx>
            <c:strRef>
              <c:f>'7'!$E$3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'7'!$B$4:$B$8</c:f>
              <c:strCache>
                <c:ptCount val="5"/>
                <c:pt idx="0">
                  <c:v> Yes, absolutely</c:v>
                </c:pt>
                <c:pt idx="1">
                  <c:v> Yes, for the most part</c:v>
                </c:pt>
                <c:pt idx="2">
                  <c:v> Rather no than yes</c:v>
                </c:pt>
                <c:pt idx="3">
                  <c:v> No, I do not support MNE's membership of the EU</c:v>
                </c:pt>
                <c:pt idx="4">
                  <c:v> I don’t know, it is all the same to me</c:v>
                </c:pt>
              </c:strCache>
            </c:strRef>
          </c:cat>
          <c:val>
            <c:numRef>
              <c:f>'7'!$E$4:$E$8</c:f>
              <c:numCache>
                <c:formatCode>0.0%</c:formatCode>
                <c:ptCount val="5"/>
                <c:pt idx="0">
                  <c:v>0.35</c:v>
                </c:pt>
                <c:pt idx="1">
                  <c:v>0.27400000000000002</c:v>
                </c:pt>
                <c:pt idx="2">
                  <c:v>9.4E-2</c:v>
                </c:pt>
                <c:pt idx="3">
                  <c:v>0.20799999999999999</c:v>
                </c:pt>
                <c:pt idx="4">
                  <c:v>7.1999999999999995E-2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699-4231-83AC-6D3C0815879C}"/>
            </c:ext>
          </c:extLst>
        </c:ser>
        <c:ser>
          <c:idx val="3"/>
          <c:order val="3"/>
          <c:tx>
            <c:strRef>
              <c:f>'7'!$F$3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'7'!$B$4:$B$8</c:f>
              <c:strCache>
                <c:ptCount val="5"/>
                <c:pt idx="0">
                  <c:v> Yes, absolutely</c:v>
                </c:pt>
                <c:pt idx="1">
                  <c:v> Yes, for the most part</c:v>
                </c:pt>
                <c:pt idx="2">
                  <c:v> Rather no than yes</c:v>
                </c:pt>
                <c:pt idx="3">
                  <c:v> No, I do not support MNE's membership of the EU</c:v>
                </c:pt>
                <c:pt idx="4">
                  <c:v> I don’t know, it is all the same to me</c:v>
                </c:pt>
              </c:strCache>
            </c:strRef>
          </c:cat>
          <c:val>
            <c:numRef>
              <c:f>'7'!$F$4:$F$8</c:f>
              <c:numCache>
                <c:formatCode>0.0%</c:formatCode>
                <c:ptCount val="5"/>
                <c:pt idx="0">
                  <c:v>0.33299999999999996</c:v>
                </c:pt>
                <c:pt idx="1">
                  <c:v>0.28699999999999998</c:v>
                </c:pt>
                <c:pt idx="2">
                  <c:v>8.1000000000000003E-2</c:v>
                </c:pt>
                <c:pt idx="3">
                  <c:v>0.24399999999999999</c:v>
                </c:pt>
                <c:pt idx="4">
                  <c:v>5.5999999999999994E-2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E4A-4E14-90C0-34BCEC992D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851400"/>
        <c:axId val="371851792"/>
      </c:barChart>
      <c:catAx>
        <c:axId val="371851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1851792"/>
        <c:crosses val="autoZero"/>
        <c:auto val="1"/>
        <c:lblAlgn val="ctr"/>
        <c:lblOffset val="100"/>
        <c:noMultiLvlLbl val="0"/>
      </c:catAx>
      <c:valAx>
        <c:axId val="371851792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1851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'8'!$C$3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'8'!$B$4:$B$8</c:f>
              <c:strCache>
                <c:ptCount val="5"/>
                <c:pt idx="0">
                  <c:v>I would definitely turn out to vote</c:v>
                </c:pt>
                <c:pt idx="1">
                  <c:v> I would probably turn out to vote</c:v>
                </c:pt>
                <c:pt idx="2">
                  <c:v>I probably would not turn out to vote</c:v>
                </c:pt>
                <c:pt idx="3">
                  <c:v>I certainly would not turn out to vote</c:v>
                </c:pt>
                <c:pt idx="4">
                  <c:v>I don't know</c:v>
                </c:pt>
              </c:strCache>
            </c:strRef>
          </c:cat>
          <c:val>
            <c:numRef>
              <c:f>'8'!$C$4:$C$8</c:f>
              <c:numCache>
                <c:formatCode>0.0%</c:formatCode>
                <c:ptCount val="5"/>
                <c:pt idx="0">
                  <c:v>0.53800000000000003</c:v>
                </c:pt>
                <c:pt idx="1">
                  <c:v>0.24399999999999999</c:v>
                </c:pt>
                <c:pt idx="2">
                  <c:v>6.4000000000000001E-2</c:v>
                </c:pt>
                <c:pt idx="3">
                  <c:v>7.3999999999999996E-2</c:v>
                </c:pt>
                <c:pt idx="4">
                  <c:v>0.08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699-4231-83AC-6D3C0815879C}"/>
            </c:ext>
          </c:extLst>
        </c:ser>
        <c:ser>
          <c:idx val="1"/>
          <c:order val="1"/>
          <c:tx>
            <c:strRef>
              <c:f>'8'!$D$3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" panose="02040604050505020304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'8'!$B$4:$B$8</c:f>
              <c:strCache>
                <c:ptCount val="5"/>
                <c:pt idx="0">
                  <c:v>I would definitely turn out to vote</c:v>
                </c:pt>
                <c:pt idx="1">
                  <c:v> I would probably turn out to vote</c:v>
                </c:pt>
                <c:pt idx="2">
                  <c:v>I probably would not turn out to vote</c:v>
                </c:pt>
                <c:pt idx="3">
                  <c:v>I certainly would not turn out to vote</c:v>
                </c:pt>
                <c:pt idx="4">
                  <c:v>I don't know</c:v>
                </c:pt>
              </c:strCache>
            </c:strRef>
          </c:cat>
          <c:val>
            <c:numRef>
              <c:f>'8'!$D$4:$D$8</c:f>
              <c:numCache>
                <c:formatCode>0.0%</c:formatCode>
                <c:ptCount val="5"/>
                <c:pt idx="0">
                  <c:v>0.503</c:v>
                </c:pt>
                <c:pt idx="1">
                  <c:v>0.26200000000000001</c:v>
                </c:pt>
                <c:pt idx="2">
                  <c:v>4.5999999999999999E-2</c:v>
                </c:pt>
                <c:pt idx="3">
                  <c:v>0.11799999999999999</c:v>
                </c:pt>
                <c:pt idx="4">
                  <c:v>7.0999999999999994E-2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4BB-4217-92C8-749E4D34A0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852576"/>
        <c:axId val="371852968"/>
      </c:barChart>
      <c:catAx>
        <c:axId val="3718525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" panose="02040604050505020304" pitchFamily="18" charset="0"/>
                <a:ea typeface="+mn-ea"/>
                <a:cs typeface="+mn-cs"/>
              </a:defRPr>
            </a:pPr>
            <a:endParaRPr lang="en-US"/>
          </a:p>
        </c:txPr>
        <c:crossAx val="371852968"/>
        <c:crosses val="autoZero"/>
        <c:auto val="1"/>
        <c:lblAlgn val="ctr"/>
        <c:lblOffset val="100"/>
        <c:noMultiLvlLbl val="0"/>
      </c:catAx>
      <c:valAx>
        <c:axId val="371852968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1852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" panose="02040604050505020304" pitchFamily="18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'9'!$C$3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'9'!$B$4:$B$7</c:f>
              <c:strCache>
                <c:ptCount val="4"/>
                <c:pt idx="0">
                  <c:v>I vould vote "in favor"</c:v>
                </c:pt>
                <c:pt idx="1">
                  <c:v>I would vote "against"</c:v>
                </c:pt>
                <c:pt idx="2">
                  <c:v>I wouldn't vote</c:v>
                </c:pt>
                <c:pt idx="3">
                  <c:v>Don't know</c:v>
                </c:pt>
              </c:strCache>
            </c:strRef>
          </c:cat>
          <c:val>
            <c:numRef>
              <c:f>'9'!$C$4:$C$7</c:f>
              <c:numCache>
                <c:formatCode>0.0%</c:formatCode>
                <c:ptCount val="4"/>
                <c:pt idx="0">
                  <c:v>0.53700000000000003</c:v>
                </c:pt>
                <c:pt idx="1">
                  <c:v>0.18099999999999999</c:v>
                </c:pt>
                <c:pt idx="2">
                  <c:v>0.159</c:v>
                </c:pt>
                <c:pt idx="3">
                  <c:v>0.122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9E3-4F04-A782-AAD77936BF95}"/>
            </c:ext>
          </c:extLst>
        </c:ser>
        <c:ser>
          <c:idx val="1"/>
          <c:order val="1"/>
          <c:tx>
            <c:strRef>
              <c:f>'9'!$D$3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'9'!$B$4:$B$7</c:f>
              <c:strCache>
                <c:ptCount val="4"/>
                <c:pt idx="0">
                  <c:v>I vould vote "in favor"</c:v>
                </c:pt>
                <c:pt idx="1">
                  <c:v>I would vote "against"</c:v>
                </c:pt>
                <c:pt idx="2">
                  <c:v>I wouldn't vote</c:v>
                </c:pt>
                <c:pt idx="3">
                  <c:v>Don't know</c:v>
                </c:pt>
              </c:strCache>
            </c:strRef>
          </c:cat>
          <c:val>
            <c:numRef>
              <c:f>'9'!$D$4:$D$7</c:f>
              <c:numCache>
                <c:formatCode>0.0%</c:formatCode>
                <c:ptCount val="4"/>
                <c:pt idx="0">
                  <c:v>0.54300000000000004</c:v>
                </c:pt>
                <c:pt idx="1">
                  <c:v>0.191</c:v>
                </c:pt>
                <c:pt idx="2">
                  <c:v>0.126</c:v>
                </c:pt>
                <c:pt idx="3">
                  <c:v>0.13700000000000001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9E3-4F04-A782-AAD77936BF95}"/>
            </c:ext>
          </c:extLst>
        </c:ser>
        <c:ser>
          <c:idx val="2"/>
          <c:order val="2"/>
          <c:tx>
            <c:strRef>
              <c:f>'9'!$E$3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'9'!$B$4:$B$7</c:f>
              <c:strCache>
                <c:ptCount val="4"/>
                <c:pt idx="0">
                  <c:v>I vould vote "in favor"</c:v>
                </c:pt>
                <c:pt idx="1">
                  <c:v>I would vote "against"</c:v>
                </c:pt>
                <c:pt idx="2">
                  <c:v>I wouldn't vote</c:v>
                </c:pt>
                <c:pt idx="3">
                  <c:v>Don't know</c:v>
                </c:pt>
              </c:strCache>
            </c:strRef>
          </c:cat>
          <c:val>
            <c:numRef>
              <c:f>'9'!$E$4:$E$7</c:f>
              <c:numCache>
                <c:formatCode>0.0%</c:formatCode>
                <c:ptCount val="4"/>
                <c:pt idx="0">
                  <c:v>0.59499999999999997</c:v>
                </c:pt>
                <c:pt idx="1">
                  <c:v>0.185</c:v>
                </c:pt>
                <c:pt idx="2">
                  <c:v>0.129</c:v>
                </c:pt>
                <c:pt idx="3">
                  <c:v>9.0999999999999998E-2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9E3-4F04-A782-AAD77936BF95}"/>
            </c:ext>
          </c:extLst>
        </c:ser>
        <c:ser>
          <c:idx val="3"/>
          <c:order val="3"/>
          <c:tx>
            <c:strRef>
              <c:f>'9'!$F$3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'9'!$B$4:$B$7</c:f>
              <c:strCache>
                <c:ptCount val="4"/>
                <c:pt idx="0">
                  <c:v>I vould vote "in favor"</c:v>
                </c:pt>
                <c:pt idx="1">
                  <c:v>I would vote "against"</c:v>
                </c:pt>
                <c:pt idx="2">
                  <c:v>I wouldn't vote</c:v>
                </c:pt>
                <c:pt idx="3">
                  <c:v>Don't know</c:v>
                </c:pt>
              </c:strCache>
            </c:strRef>
          </c:cat>
          <c:val>
            <c:numRef>
              <c:f>'9'!$F$4:$F$7</c:f>
              <c:numCache>
                <c:formatCode>0.0%</c:formatCode>
                <c:ptCount val="4"/>
                <c:pt idx="0">
                  <c:v>0.58399999999999996</c:v>
                </c:pt>
                <c:pt idx="1">
                  <c:v>0.182</c:v>
                </c:pt>
                <c:pt idx="2">
                  <c:v>0.126</c:v>
                </c:pt>
                <c:pt idx="3">
                  <c:v>0.10800000000000001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9E3-4F04-A782-AAD77936BF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1854144"/>
        <c:axId val="371854536"/>
      </c:barChart>
      <c:catAx>
        <c:axId val="3718541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1854536"/>
        <c:crosses val="autoZero"/>
        <c:auto val="1"/>
        <c:lblAlgn val="ctr"/>
        <c:lblOffset val="100"/>
        <c:noMultiLvlLbl val="0"/>
      </c:catAx>
      <c:valAx>
        <c:axId val="37185453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one"/>
        <c:crossAx val="37185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'9'!$D$39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3868889894057278E-3"/>
                  <c:y val="0.12063763981210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071-4D2D-81D4-95A5BF356CD1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'9'!$C$40:$C$43</c:f>
              <c:strCache>
                <c:ptCount val="4"/>
                <c:pt idx="0">
                  <c:v>I vould vote "in favor"</c:v>
                </c:pt>
                <c:pt idx="1">
                  <c:v>I would vote "against"</c:v>
                </c:pt>
                <c:pt idx="2">
                  <c:v>I wouldn't vote</c:v>
                </c:pt>
                <c:pt idx="3">
                  <c:v>Don't know</c:v>
                </c:pt>
              </c:strCache>
            </c:strRef>
          </c:cat>
          <c:val>
            <c:numRef>
              <c:f>'9'!$D$40:$D$43</c:f>
              <c:numCache>
                <c:formatCode>0.00%</c:formatCode>
                <c:ptCount val="4"/>
                <c:pt idx="0">
                  <c:v>0.755</c:v>
                </c:pt>
                <c:pt idx="1">
                  <c:v>0.17899999999999999</c:v>
                </c:pt>
                <c:pt idx="2" formatCode="0%">
                  <c:v>0.01</c:v>
                </c:pt>
                <c:pt idx="3">
                  <c:v>5.6000000000000001E-2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071-4D2D-81D4-95A5BF356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73657864"/>
        <c:axId val="373658256"/>
      </c:barChart>
      <c:catAx>
        <c:axId val="37365786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73658256"/>
        <c:crosses val="autoZero"/>
        <c:auto val="1"/>
        <c:lblAlgn val="ctr"/>
        <c:lblOffset val="100"/>
        <c:noMultiLvlLbl val="0"/>
      </c:catAx>
      <c:valAx>
        <c:axId val="373658256"/>
        <c:scaling>
          <c:orientation val="minMax"/>
        </c:scaling>
        <c:delete val="1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7365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'9'!$D$47</c:f>
              <c:strCache>
                <c:ptCount val="1"/>
                <c:pt idx="0">
                  <c:v>2017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F51-4955-A112-823E5C27CEC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F51-4955-A112-823E5C27CEC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'9'!$C$48:$C$49</c:f>
              <c:strCache>
                <c:ptCount val="2"/>
                <c:pt idx="0">
                  <c:v>I vould vote "in favor"</c:v>
                </c:pt>
                <c:pt idx="1">
                  <c:v>I would vote "against"</c:v>
                </c:pt>
              </c:strCache>
            </c:strRef>
          </c:cat>
          <c:val>
            <c:numRef>
              <c:f>'9'!$D$48:$D$49</c:f>
              <c:numCache>
                <c:formatCode>0.00%</c:formatCode>
                <c:ptCount val="2"/>
                <c:pt idx="0">
                  <c:v>0.80900000000000005</c:v>
                </c:pt>
                <c:pt idx="1">
                  <c:v>0.191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DF51-4955-A112-823E5C27CE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ACFEC1-0690-AB47-A8DE-E38A06DB85B7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E7D55-5F50-0742-BFFA-6BB1CC80C5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75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E7D55-5F50-0742-BFFA-6BB1CC80C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0887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2013-74.8%</a:t>
            </a:r>
          </a:p>
          <a:p>
            <a:r>
              <a:rPr lang="en-US" dirty="0" smtClean="0"/>
              <a:t>2015-73.6%</a:t>
            </a:r>
          </a:p>
          <a:p>
            <a:r>
              <a:rPr lang="en-US" dirty="0" smtClean="0"/>
              <a:t>2016-76.3%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9E7D55-5F50-0742-BFFA-6BB1CC80C5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3232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0771" y="97973"/>
            <a:ext cx="977554" cy="464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91FAF-580C-4FB6-9F35-08408C7E0FDD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68495-05EF-472D-B96E-8560FC297D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61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0.bin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2.xml"/><Relationship Id="rId7" Type="http://schemas.openxmlformats.org/officeDocument/2006/relationships/chart" Target="../charts/chart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3.png"/><Relationship Id="rId9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5.png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5.png"/><Relationship Id="rId4" Type="http://schemas.openxmlformats.org/officeDocument/2006/relationships/chart" Target="../charts/char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5.bin"/><Relationship Id="rId4" Type="http://schemas.openxmlformats.org/officeDocument/2006/relationships/chart" Target="../charts/char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6.bin"/><Relationship Id="rId4" Type="http://schemas.openxmlformats.org/officeDocument/2006/relationships/chart" Target="../charts/char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5.png"/><Relationship Id="rId4" Type="http://schemas.openxmlformats.org/officeDocument/2006/relationships/chart" Target="../charts/char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5.png"/><Relationship Id="rId4" Type="http://schemas.openxmlformats.org/officeDocument/2006/relationships/chart" Target="../charts/char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5.png"/><Relationship Id="rId5" Type="http://schemas.openxmlformats.org/officeDocument/2006/relationships/chart" Target="../charts/chart17.xml"/><Relationship Id="rId4" Type="http://schemas.openxmlformats.org/officeDocument/2006/relationships/chart" Target="../charts/chart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1.bin"/><Relationship Id="rId4" Type="http://schemas.openxmlformats.org/officeDocument/2006/relationships/chart" Target="../charts/char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2.bin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3.bin"/><Relationship Id="rId4" Type="http://schemas.openxmlformats.org/officeDocument/2006/relationships/chart" Target="../charts/chart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5.png"/><Relationship Id="rId4" Type="http://schemas.openxmlformats.org/officeDocument/2006/relationships/chart" Target="../charts/char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5.png"/><Relationship Id="rId4" Type="http://schemas.openxmlformats.org/officeDocument/2006/relationships/chart" Target="../charts/chart2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6.bin"/><Relationship Id="rId4" Type="http://schemas.openxmlformats.org/officeDocument/2006/relationships/chart" Target="../charts/chart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5.png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28.bin"/><Relationship Id="rId4" Type="http://schemas.openxmlformats.org/officeDocument/2006/relationships/chart" Target="../charts/char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9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5.bin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6.bin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8.bin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9.bin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2908" y="800206"/>
            <a:ext cx="10206182" cy="2387600"/>
          </a:xfrm>
        </p:spPr>
        <p:txBody>
          <a:bodyPr>
            <a:normAutofit/>
          </a:bodyPr>
          <a:lstStyle/>
          <a:p>
            <a:r>
              <a:rPr lang="x-none" sz="3600" u="sng">
                <a:latin typeface="Century" panose="02040604050505020304" pitchFamily="18" charset="0"/>
              </a:rPr>
              <a:t/>
            </a:r>
            <a:br>
              <a:rPr lang="x-none" sz="3600" u="sng">
                <a:latin typeface="Century" panose="02040604050505020304" pitchFamily="18" charset="0"/>
              </a:rPr>
            </a:br>
            <a:r>
              <a:rPr lang="sr-Latn-ME" sz="3600" u="sng" dirty="0" smtClean="0">
                <a:latin typeface="Century" panose="02040604050505020304" pitchFamily="18" charset="0"/>
              </a:rPr>
              <a:t>Research</a:t>
            </a:r>
            <a:r>
              <a:rPr lang="en-GB" sz="3600" u="sng" dirty="0" smtClean="0">
                <a:latin typeface="Century" panose="02040604050505020304" pitchFamily="18" charset="0"/>
              </a:rPr>
              <a:t> </a:t>
            </a:r>
            <a:r>
              <a:rPr lang="en-US" sz="3600" u="sng" dirty="0" smtClean="0">
                <a:latin typeface="Century" panose="02040604050505020304" pitchFamily="18" charset="0"/>
              </a:rPr>
              <a:t>Results</a:t>
            </a:r>
            <a:endParaRPr lang="en-US" sz="3600" u="sng" dirty="0">
              <a:latin typeface="Century" panose="020406040505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9750" y="3187805"/>
            <a:ext cx="9992497" cy="1211199"/>
          </a:xfrm>
        </p:spPr>
        <p:txBody>
          <a:bodyPr>
            <a:noAutofit/>
          </a:bodyPr>
          <a:lstStyle/>
          <a:p>
            <a:r>
              <a:rPr lang="en-US" sz="1700" dirty="0" smtClean="0">
                <a:solidFill>
                  <a:srgbClr val="046380"/>
                </a:solidFill>
                <a:latin typeface="Century" panose="02040604050505020304" pitchFamily="18" charset="0"/>
              </a:rPr>
              <a:t>Informing citizens about European integration and the process of Montenegro’s accession to the EU</a:t>
            </a:r>
          </a:p>
          <a:p>
            <a:endParaRPr lang="en-US" sz="1700" dirty="0">
              <a:solidFill>
                <a:srgbClr val="046380"/>
              </a:solidFill>
              <a:latin typeface="Century" panose="02040604050505020304" pitchFamily="18" charset="0"/>
            </a:endParaRPr>
          </a:p>
          <a:p>
            <a:pPr>
              <a:lnSpc>
                <a:spcPct val="100000"/>
              </a:lnSpc>
            </a:pPr>
            <a:r>
              <a:rPr lang="en-US" sz="1700" dirty="0" smtClean="0">
                <a:latin typeface="Century" panose="02040604050505020304" pitchFamily="18" charset="0"/>
              </a:rPr>
              <a:t>January</a:t>
            </a:r>
            <a:r>
              <a:rPr lang="hr-HR" sz="1700" dirty="0" smtClean="0">
                <a:latin typeface="Century" panose="02040604050505020304" pitchFamily="18" charset="0"/>
              </a:rPr>
              <a:t>, 201</a:t>
            </a:r>
            <a:r>
              <a:rPr lang="en-US" sz="1700" dirty="0">
                <a:latin typeface="Century" panose="02040604050505020304" pitchFamily="18" charset="0"/>
              </a:rPr>
              <a:t>8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335" y="4749882"/>
            <a:ext cx="1760153" cy="852896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0830203"/>
              </p:ext>
            </p:extLst>
          </p:nvPr>
        </p:nvGraphicFramePr>
        <p:xfrm>
          <a:off x="3815542" y="4672362"/>
          <a:ext cx="1388803" cy="930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5542" y="4672362"/>
                        <a:ext cx="1388803" cy="9304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39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3825"/>
            <a:ext cx="10515600" cy="1216864"/>
          </a:xfrm>
        </p:spPr>
        <p:txBody>
          <a:bodyPr>
            <a:normAutofit/>
          </a:bodyPr>
          <a:lstStyle/>
          <a:p>
            <a:pPr lvl="0"/>
            <a:r>
              <a:rPr lang="en-US" sz="2800" dirty="0" smtClean="0">
                <a:latin typeface="Century" panose="02040604050505020304" pitchFamily="18" charset="0"/>
              </a:rPr>
              <a:t>How </a:t>
            </a:r>
            <a:r>
              <a:rPr lang="en-US" sz="2800" dirty="0">
                <a:latin typeface="Century" panose="02040604050505020304" pitchFamily="18" charset="0"/>
              </a:rPr>
              <a:t>likely would you be </a:t>
            </a:r>
            <a:r>
              <a:rPr lang="en-US" sz="2800" dirty="0" smtClean="0">
                <a:latin typeface="Century" panose="02040604050505020304" pitchFamily="18" charset="0"/>
              </a:rPr>
              <a:t>to turn out to </a:t>
            </a:r>
            <a:r>
              <a:rPr lang="en-US" sz="2800" dirty="0">
                <a:latin typeface="Century" panose="02040604050505020304" pitchFamily="18" charset="0"/>
              </a:rPr>
              <a:t>vote at a referendum on </a:t>
            </a:r>
            <a:r>
              <a:rPr lang="en-US" sz="2800" dirty="0" smtClean="0">
                <a:latin typeface="Century" panose="02040604050505020304" pitchFamily="18" charset="0"/>
              </a:rPr>
              <a:t>MNE’s </a:t>
            </a:r>
            <a:r>
              <a:rPr lang="en-US" sz="2800" dirty="0">
                <a:latin typeface="Century" panose="02040604050505020304" pitchFamily="18" charset="0"/>
              </a:rPr>
              <a:t>accession to the EU?</a:t>
            </a:r>
            <a:endParaRPr lang="en-GB" sz="2800" dirty="0">
              <a:latin typeface="Century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Would turn out: 76.5%</a:t>
            </a:r>
          </a:p>
          <a:p>
            <a:r>
              <a:rPr lang="en-US" dirty="0" smtClean="0">
                <a:latin typeface="Century" panose="02040604050505020304" pitchFamily="18" charset="0"/>
              </a:rPr>
              <a:t>Would not turn out: 16.4%</a:t>
            </a:r>
            <a:endParaRPr lang="en-US" dirty="0"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3795161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5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 smtClean="0">
                <a:latin typeface="Century" charset="0"/>
                <a:ea typeface="Century" charset="0"/>
                <a:cs typeface="Century" charset="0"/>
              </a:rPr>
              <a:t>How would you vote on hypothetical referendum about MNE’s accession to EU</a:t>
            </a:r>
            <a:r>
              <a:rPr lang="hr-HR" sz="3200" dirty="0" smtClean="0">
                <a:latin typeface="Century" charset="0"/>
                <a:ea typeface="Century" charset="0"/>
                <a:cs typeface="Century" charset="0"/>
              </a:rPr>
              <a:t>?</a:t>
            </a:r>
            <a:endParaRPr lang="en-GB" sz="3200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This graph shows all respondent, including those that wouldn’t vote and those that have no opinion</a:t>
            </a:r>
            <a:endParaRPr lang="en-US" dirty="0">
              <a:latin typeface="Century" charset="0"/>
              <a:ea typeface="Century" charset="0"/>
              <a:cs typeface="Century" charset="0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entury" charset="0"/>
                <a:ea typeface="Century" charset="0"/>
                <a:cs typeface="Century" charset="0"/>
              </a:rPr>
              <a:t>In order to get the hypothetical “results” we need to calculate only those that would vote and that have an opinion</a:t>
            </a:r>
            <a:endParaRPr lang="en-US" dirty="0">
              <a:solidFill>
                <a:srgbClr val="FF0000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024187" y="59855"/>
          <a:ext cx="914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Acrobat Document" r:id="rId5" imgW="914400" imgH="619018" progId="Acrobat.Document.11">
                  <p:embed/>
                </p:oleObj>
              </mc:Choice>
              <mc:Fallback>
                <p:oleObj name="Acrobat Document" r:id="rId5" imgW="914400" imgH="619018" progId="Acrobat.Document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24187" y="59855"/>
                        <a:ext cx="9144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00000000-0008-0000-0A00-000002000000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44766330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00809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3200" dirty="0">
                <a:latin typeface="Century" charset="0"/>
                <a:ea typeface="Century" charset="0"/>
                <a:cs typeface="Century" charset="0"/>
              </a:rPr>
              <a:t>How would you vote on hypothetical referendum about MNE’s accession to EU</a:t>
            </a:r>
            <a:r>
              <a:rPr lang="hr-HR" sz="3200" dirty="0">
                <a:latin typeface="Century" charset="0"/>
                <a:ea typeface="Century" charset="0"/>
                <a:cs typeface="Century" charset="0"/>
              </a:rPr>
              <a:t>?</a:t>
            </a:r>
            <a:endParaRPr lang="en-GB" sz="3200" dirty="0"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entury" charset="0"/>
                <a:ea typeface="Century" charset="0"/>
                <a:cs typeface="Century" charset="0"/>
              </a:rPr>
              <a:t>Step 1:</a:t>
            </a:r>
          </a:p>
          <a:p>
            <a:r>
              <a:rPr lang="en-US" dirty="0" smtClean="0">
                <a:solidFill>
                  <a:schemeClr val="accent1"/>
                </a:solidFill>
                <a:latin typeface="Century" charset="0"/>
                <a:ea typeface="Century" charset="0"/>
                <a:cs typeface="Century" charset="0"/>
              </a:rPr>
              <a:t>Those that would most likely and certainly vote</a:t>
            </a:r>
            <a:endParaRPr lang="en-US" dirty="0">
              <a:solidFill>
                <a:schemeClr val="accent1"/>
              </a:solidFill>
              <a:latin typeface="Century" charset="0"/>
              <a:ea typeface="Century" charset="0"/>
              <a:cs typeface="Century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Century" charset="0"/>
                <a:ea typeface="Century" charset="0"/>
                <a:cs typeface="Century" charset="0"/>
              </a:rPr>
              <a:t>Step 2:</a:t>
            </a:r>
          </a:p>
          <a:p>
            <a:r>
              <a:rPr lang="en-US" dirty="0" smtClean="0">
                <a:solidFill>
                  <a:schemeClr val="accent1"/>
                </a:solidFill>
                <a:latin typeface="Century" charset="0"/>
                <a:ea typeface="Century" charset="0"/>
                <a:cs typeface="Century" charset="0"/>
              </a:rPr>
              <a:t>Those that would vote and have an opinion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0024187" y="59855"/>
          <a:ext cx="914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Acrobat Document" r:id="rId5" imgW="914400" imgH="619018" progId="Acrobat.Document.11">
                  <p:embed/>
                </p:oleObj>
              </mc:Choice>
              <mc:Fallback>
                <p:oleObj name="Acrobat Document" r:id="rId5" imgW="914400" imgH="619018" progId="Acrobat.Document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024187" y="59855"/>
                        <a:ext cx="9144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Up Arrow Callout 13"/>
          <p:cNvSpPr/>
          <p:nvPr/>
        </p:nvSpPr>
        <p:spPr>
          <a:xfrm>
            <a:off x="5997575" y="6035041"/>
            <a:ext cx="5793377" cy="73152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Results of a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</a:t>
            </a:r>
            <a:r>
              <a:rPr lang="en-US" dirty="0" err="1" smtClean="0">
                <a:solidFill>
                  <a:prstClr val="white"/>
                </a:solidFill>
                <a:latin typeface="Calibri" panose="020F0502020204030204"/>
              </a:rPr>
              <a:t>pothetical</a:t>
            </a:r>
            <a:r>
              <a:rPr lang="en-US" dirty="0" smtClean="0">
                <a:solidFill>
                  <a:prstClr val="white"/>
                </a:solidFill>
                <a:latin typeface="Calibri" panose="020F0502020204030204"/>
              </a:rPr>
              <a:t> referendu</a:t>
            </a:r>
            <a:r>
              <a:rPr lang="en-US" dirty="0">
                <a:solidFill>
                  <a:prstClr val="white"/>
                </a:solidFill>
                <a:latin typeface="Calibri" panose="020F0502020204030204"/>
              </a:rPr>
              <a:t>m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xmlns="" id="{00000000-0008-0000-0A00-000005000000}"/>
              </a:ext>
            </a:extLst>
          </p:cNvPr>
          <p:cNvGraphicFramePr>
            <a:graphicFrameLocks noGrp="1"/>
          </p:cNvGraphicFramePr>
          <p:nvPr>
            <p:ph sz="quarter" idx="4"/>
            <p:extLst/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Content Placeholder 14">
            <a:extLst>
              <a:ext uri="{FF2B5EF4-FFF2-40B4-BE49-F238E27FC236}">
                <a16:creationId xmlns:a16="http://schemas.microsoft.com/office/drawing/2014/main" xmlns="" id="{00000000-0008-0000-0A00-0000040000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05967470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886736"/>
              </p:ext>
            </p:extLst>
          </p:nvPr>
        </p:nvGraphicFramePr>
        <p:xfrm>
          <a:off x="6172200" y="2449513"/>
          <a:ext cx="5618752" cy="358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759323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If you support </a:t>
            </a:r>
            <a:r>
              <a:rPr lang="en-US" sz="2800" dirty="0" smtClean="0">
                <a:latin typeface="Century" panose="02040604050505020304" pitchFamily="18" charset="0"/>
              </a:rPr>
              <a:t>MNE’s </a:t>
            </a:r>
            <a:r>
              <a:rPr lang="en-US" sz="2800" dirty="0">
                <a:latin typeface="Century" panose="02040604050505020304" pitchFamily="18" charset="0"/>
              </a:rPr>
              <a:t>accession to the EU, what is the main reason?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383990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Acrobat Document" r:id="rId6" imgW="4857480" imgH="3250800" progId="AcroExch.Document.DC">
                  <p:embed/>
                </p:oleObj>
              </mc:Choice>
              <mc:Fallback>
                <p:oleObj name="Acrobat Document" r:id="rId6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327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If you do not support </a:t>
            </a:r>
            <a:r>
              <a:rPr lang="en-US" sz="2800" dirty="0" smtClean="0">
                <a:latin typeface="Century" panose="02040604050505020304" pitchFamily="18" charset="0"/>
              </a:rPr>
              <a:t>MNE’s </a:t>
            </a:r>
            <a:r>
              <a:rPr lang="en-US" sz="2800" dirty="0">
                <a:latin typeface="Century" panose="02040604050505020304" pitchFamily="18" charset="0"/>
              </a:rPr>
              <a:t>accession to the EU, what is the main reason?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04889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Acrobat Document" r:id="rId6" imgW="4857480" imgH="3250800" progId="AcroExch.Document.DC">
                  <p:embed/>
                </p:oleObj>
              </mc:Choice>
              <mc:Fallback>
                <p:oleObj name="Acrobat Document" r:id="rId6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405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How would you evaluate the pace of Montenegro’s EU accession process?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87321518"/>
              </p:ext>
            </p:extLst>
          </p:nvPr>
        </p:nvGraphicFramePr>
        <p:xfrm>
          <a:off x="838200" y="1825625"/>
          <a:ext cx="5778731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3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745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By which year will Montenegro join the EU, in your opinion?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93751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06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74074"/>
            <a:ext cx="10399019" cy="1105591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To </a:t>
            </a:r>
            <a:r>
              <a:rPr lang="en-US" sz="2800" dirty="0" smtClean="0">
                <a:latin typeface="Century" panose="02040604050505020304" pitchFamily="18" charset="0"/>
              </a:rPr>
              <a:t>what </a:t>
            </a:r>
            <a:r>
              <a:rPr lang="en-US" sz="2800" dirty="0">
                <a:latin typeface="Century" panose="02040604050505020304" pitchFamily="18" charset="0"/>
              </a:rPr>
              <a:t>extent do the following institutions contribute to Montenegro’s EU integration process?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3023691"/>
              </p:ext>
            </p:extLst>
          </p:nvPr>
        </p:nvGraphicFramePr>
        <p:xfrm>
          <a:off x="839788" y="1670858"/>
          <a:ext cx="7630881" cy="5128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Acrobat Document" r:id="rId6" imgW="4857480" imgH="3250800" progId="AcroExch.Document.DC">
                  <p:embed/>
                </p:oleObj>
              </mc:Choice>
              <mc:Fallback>
                <p:oleObj name="Acrobat Document" r:id="rId6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975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57448"/>
            <a:ext cx="10249390" cy="1147156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To </a:t>
            </a:r>
            <a:r>
              <a:rPr lang="en-US" sz="2800" dirty="0" smtClean="0">
                <a:latin typeface="Century" panose="02040604050505020304" pitchFamily="18" charset="0"/>
              </a:rPr>
              <a:t>what </a:t>
            </a:r>
            <a:r>
              <a:rPr lang="en-US" sz="2800" dirty="0">
                <a:latin typeface="Century" panose="02040604050505020304" pitchFamily="18" charset="0"/>
              </a:rPr>
              <a:t>extent </a:t>
            </a:r>
            <a:r>
              <a:rPr lang="en-US" sz="2800" dirty="0" smtClean="0">
                <a:latin typeface="Century" panose="02040604050505020304" pitchFamily="18" charset="0"/>
              </a:rPr>
              <a:t>are the </a:t>
            </a:r>
            <a:r>
              <a:rPr lang="en-US" sz="2800" dirty="0">
                <a:latin typeface="Century" panose="02040604050505020304" pitchFamily="18" charset="0"/>
              </a:rPr>
              <a:t>following individuals </a:t>
            </a:r>
            <a:r>
              <a:rPr lang="en-US" sz="2800" dirty="0" smtClean="0">
                <a:latin typeface="Century" panose="02040604050505020304" pitchFamily="18" charset="0"/>
              </a:rPr>
              <a:t>contributing </a:t>
            </a:r>
            <a:r>
              <a:rPr lang="en-US" sz="2800" dirty="0">
                <a:latin typeface="Century" panose="02040604050505020304" pitchFamily="18" charset="0"/>
              </a:rPr>
              <a:t>to Montenegro’s EU integration process?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8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4241700"/>
              </p:ext>
            </p:extLst>
          </p:nvPr>
        </p:nvGraphicFramePr>
        <p:xfrm>
          <a:off x="839789" y="1504603"/>
          <a:ext cx="7664132" cy="535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Acrobat Document" r:id="rId6" imgW="4857480" imgH="3250800" progId="AcroExch.Document.DC">
                  <p:embed/>
                </p:oleObj>
              </mc:Choice>
              <mc:Fallback>
                <p:oleObj name="Acrobat Document" r:id="rId6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8948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572937"/>
            <a:ext cx="9144000" cy="189416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" panose="02040604050505020304" pitchFamily="18" charset="0"/>
              </a:rPr>
              <a:t>Informing citizens about</a:t>
            </a:r>
            <a:r>
              <a:rPr lang="sr-Latn-ME" sz="4400" dirty="0" smtClean="0">
                <a:latin typeface="Century" panose="02040604050505020304" pitchFamily="18" charset="0"/>
              </a:rPr>
              <a:t> the</a:t>
            </a:r>
            <a:r>
              <a:rPr lang="en-US" sz="4400" dirty="0" smtClean="0">
                <a:latin typeface="Century" panose="02040604050505020304" pitchFamily="18" charset="0"/>
              </a:rPr>
              <a:t> EU</a:t>
            </a:r>
            <a:endParaRPr lang="en-US" sz="4400" dirty="0">
              <a:latin typeface="Century" panose="020406040505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92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u="sng" dirty="0" smtClean="0">
                <a:latin typeface="Century" panose="02040604050505020304" pitchFamily="18" charset="0"/>
              </a:rPr>
              <a:t>Content</a:t>
            </a:r>
            <a:r>
              <a:rPr lang="sr-Latn-ME" sz="3200" u="sng" dirty="0" smtClean="0">
                <a:latin typeface="Century" panose="02040604050505020304" pitchFamily="18" charset="0"/>
              </a:rPr>
              <a:t>s</a:t>
            </a:r>
            <a:r>
              <a:rPr lang="x-none" sz="3200" u="sng" dirty="0" smtClean="0">
                <a:latin typeface="Century" panose="02040604050505020304" pitchFamily="18" charset="0"/>
              </a:rPr>
              <a:t> </a:t>
            </a:r>
            <a:endParaRPr lang="en-US" sz="3200" u="sng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59880" cy="4351338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Century" panose="02040604050505020304" pitchFamily="18" charset="0"/>
              </a:rPr>
              <a:t>Methodology</a:t>
            </a:r>
          </a:p>
          <a:p>
            <a:pPr lvl="0"/>
            <a:r>
              <a:rPr lang="sr-Latn-ME" sz="2000" dirty="0" smtClean="0">
                <a:latin typeface="Century" panose="02040604050505020304" pitchFamily="18" charset="0"/>
              </a:rPr>
              <a:t>Attitudes towards </a:t>
            </a:r>
            <a:r>
              <a:rPr lang="en-GB" sz="2000" dirty="0" smtClean="0">
                <a:latin typeface="Century" panose="02040604050505020304" pitchFamily="18" charset="0"/>
              </a:rPr>
              <a:t>the </a:t>
            </a:r>
            <a:r>
              <a:rPr lang="en-US" sz="2000" dirty="0" smtClean="0">
                <a:latin typeface="Century" panose="02040604050505020304" pitchFamily="18" charset="0"/>
              </a:rPr>
              <a:t>European Union</a:t>
            </a:r>
            <a:endParaRPr lang="hr-HR" sz="2000" dirty="0" smtClean="0">
              <a:latin typeface="Century" panose="02040604050505020304" pitchFamily="18" charset="0"/>
            </a:endParaRPr>
          </a:p>
          <a:p>
            <a:pPr lvl="0"/>
            <a:r>
              <a:rPr lang="en-US" altLang="en-US" sz="2000" dirty="0">
                <a:solidFill>
                  <a:srgbClr val="212121"/>
                </a:solidFill>
                <a:latin typeface="Century" panose="02040604050505020304" pitchFamily="18" charset="0"/>
              </a:rPr>
              <a:t>Attitudes towards </a:t>
            </a:r>
            <a:r>
              <a:rPr lang="en-US" altLang="en-US" sz="2000" dirty="0" smtClean="0">
                <a:solidFill>
                  <a:srgbClr val="212121"/>
                </a:solidFill>
                <a:latin typeface="Century" panose="02040604050505020304" pitchFamily="18" charset="0"/>
              </a:rPr>
              <a:t>membership</a:t>
            </a:r>
            <a:endParaRPr lang="en-US" sz="2000" dirty="0" smtClean="0">
              <a:latin typeface="Century" panose="02040604050505020304" pitchFamily="18" charset="0"/>
            </a:endParaRPr>
          </a:p>
          <a:p>
            <a:pPr lvl="0"/>
            <a:r>
              <a:rPr lang="en-US" sz="2000" dirty="0" smtClean="0">
                <a:latin typeface="Century" panose="02040604050505020304" pitchFamily="18" charset="0"/>
              </a:rPr>
              <a:t>Informing citizens about the E</a:t>
            </a:r>
            <a:r>
              <a:rPr lang="sr-Latn-ME" sz="2000" dirty="0" smtClean="0">
                <a:latin typeface="Century" panose="02040604050505020304" pitchFamily="18" charset="0"/>
              </a:rPr>
              <a:t>U</a:t>
            </a:r>
            <a:endParaRPr lang="hr-HR" sz="2000" dirty="0" smtClean="0">
              <a:latin typeface="Century" panose="02040604050505020304" pitchFamily="18" charset="0"/>
            </a:endParaRPr>
          </a:p>
          <a:p>
            <a:pPr marL="0" lvl="0" indent="0">
              <a:buNone/>
            </a:pPr>
            <a:r>
              <a:rPr lang="en-US" sz="2000" dirty="0">
                <a:latin typeface="Century" panose="02040604050505020304" pitchFamily="18" charset="0"/>
              </a:rPr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9314661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5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4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 </a:t>
            </a:r>
            <a:r>
              <a:rPr lang="en-US" sz="2800" dirty="0">
                <a:latin typeface="Century" panose="02040604050505020304" pitchFamily="18" charset="0"/>
              </a:rPr>
              <a:t>Generally speaking, how informed are you about the EU?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>
                <a:latin typeface="Century" panose="02040604050505020304" pitchFamily="18" charset="0"/>
              </a:rPr>
              <a:t>European Union</a:t>
            </a:r>
            <a:endParaRPr lang="en-US" sz="2000" b="0" dirty="0">
              <a:latin typeface="Century" panose="020406040505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>
                <a:latin typeface="Century" panose="02040604050505020304" pitchFamily="18" charset="0"/>
              </a:rPr>
              <a:t>Montenegrin accession to the EU</a:t>
            </a:r>
            <a:endParaRPr lang="en-US" sz="2000" b="0" dirty="0">
              <a:latin typeface="Century" panose="02040604050505020304" pitchFamily="18" charset="0"/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38182675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ontent Placeholder 2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38843902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89" name="Acrobat Document" r:id="rId7" imgW="4857480" imgH="3250800" progId="AcroExch.Document.DC">
                  <p:embed/>
                </p:oleObj>
              </mc:Choice>
              <mc:Fallback>
                <p:oleObj name="Acrobat Document" r:id="rId7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068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Are you interested in information about EU accession, and to </a:t>
            </a:r>
            <a:r>
              <a:rPr lang="en-US" sz="2800" dirty="0" smtClean="0">
                <a:latin typeface="Century" panose="02040604050505020304" pitchFamily="18" charset="0"/>
              </a:rPr>
              <a:t>what </a:t>
            </a:r>
            <a:r>
              <a:rPr lang="en-US" sz="2800" dirty="0">
                <a:latin typeface="Century" panose="02040604050505020304" pitchFamily="18" charset="0"/>
              </a:rPr>
              <a:t>extent</a:t>
            </a:r>
            <a:r>
              <a:rPr lang="en-US" sz="2800" dirty="0" smtClean="0">
                <a:latin typeface="Century" panose="02040604050505020304" pitchFamily="18" charset="0"/>
              </a:rPr>
              <a:t>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9445403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7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922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How would you evaluate the quantity and quality of information available to the public regarding the process of </a:t>
            </a:r>
            <a:r>
              <a:rPr lang="en-US" sz="2800" dirty="0" smtClean="0">
                <a:latin typeface="Century" panose="02040604050505020304" pitchFamily="18" charset="0"/>
              </a:rPr>
              <a:t>MNE’s </a:t>
            </a:r>
            <a:r>
              <a:rPr lang="en-US" sz="2800" dirty="0">
                <a:latin typeface="Century" panose="02040604050505020304" pitchFamily="18" charset="0"/>
              </a:rPr>
              <a:t>accession to the EU? 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88440632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802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Who is most responsible for informing the public regarding </a:t>
            </a:r>
            <a:r>
              <a:rPr lang="en-US" sz="2800" dirty="0" smtClean="0">
                <a:latin typeface="Century" panose="02040604050505020304" pitchFamily="18" charset="0"/>
              </a:rPr>
              <a:t>MNE’s </a:t>
            </a:r>
            <a:r>
              <a:rPr lang="en-US" sz="2800" dirty="0">
                <a:latin typeface="Century" panose="02040604050505020304" pitchFamily="18" charset="0"/>
              </a:rPr>
              <a:t>accession process? 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7029462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03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2710" y="781050"/>
            <a:ext cx="4047365" cy="1352550"/>
          </a:xfrm>
        </p:spPr>
        <p:txBody>
          <a:bodyPr>
            <a:normAutofit fontScale="90000"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Where do you usually get information about </a:t>
            </a:r>
            <a:r>
              <a:rPr lang="en-US" sz="2800" dirty="0" smtClean="0">
                <a:latin typeface="Century" panose="02040604050505020304" pitchFamily="18" charset="0"/>
              </a:rPr>
              <a:t>MNE’s accession to the EU 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2734449"/>
              </p:ext>
            </p:extLst>
          </p:nvPr>
        </p:nvGraphicFramePr>
        <p:xfrm>
          <a:off x="3659163" y="781050"/>
          <a:ext cx="8180927" cy="57948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Acrobat Document" r:id="rId6" imgW="4857480" imgH="3250800" progId="AcroExch.Document.DC">
                  <p:embed/>
                </p:oleObj>
              </mc:Choice>
              <mc:Fallback>
                <p:oleObj name="Acrobat Document" r:id="rId6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4621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0"/>
            <a:ext cx="4544273" cy="1905000"/>
          </a:xfrm>
        </p:spPr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Which </a:t>
            </a:r>
            <a:r>
              <a:rPr lang="en-US" sz="2800" dirty="0" smtClean="0">
                <a:latin typeface="Century" panose="02040604050505020304" pitchFamily="18" charset="0"/>
              </a:rPr>
              <a:t>EU-related topics </a:t>
            </a:r>
            <a:r>
              <a:rPr lang="en-US" sz="2800" dirty="0">
                <a:latin typeface="Century" panose="02040604050505020304" pitchFamily="18" charset="0"/>
              </a:rPr>
              <a:t>would you like to be more informed about?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2004783"/>
              </p:ext>
            </p:extLst>
          </p:nvPr>
        </p:nvGraphicFramePr>
        <p:xfrm>
          <a:off x="4803354" y="539978"/>
          <a:ext cx="7233475" cy="6224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Acrobat Document" r:id="rId6" imgW="4857480" imgH="3250800" progId="AcroExch.Document.DC">
                  <p:embed/>
                </p:oleObj>
              </mc:Choice>
              <mc:Fallback>
                <p:oleObj name="Acrobat Document" r:id="rId6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53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6800"/>
            <a:ext cx="10515600" cy="623888"/>
          </a:xfrm>
        </p:spPr>
        <p:txBody>
          <a:bodyPr>
            <a:no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Have you ever </a:t>
            </a:r>
            <a:r>
              <a:rPr lang="en-US" sz="2800" dirty="0" smtClean="0">
                <a:latin typeface="Century" panose="02040604050505020304" pitchFamily="18" charset="0"/>
              </a:rPr>
              <a:t>attempted</a:t>
            </a:r>
            <a:r>
              <a:rPr lang="sr-Latn-ME" sz="2800" dirty="0" smtClean="0">
                <a:latin typeface="Century" panose="02040604050505020304" pitchFamily="18" charset="0"/>
              </a:rPr>
              <a:t> </a:t>
            </a:r>
            <a:r>
              <a:rPr lang="en-US" sz="2800" dirty="0" smtClean="0">
                <a:latin typeface="Century" panose="02040604050505020304" pitchFamily="18" charset="0"/>
              </a:rPr>
              <a:t>a </a:t>
            </a:r>
            <a:r>
              <a:rPr lang="en-US" sz="2800" dirty="0">
                <a:latin typeface="Century" panose="02040604050505020304" pitchFamily="18" charset="0"/>
              </a:rPr>
              <a:t>self-initiated, active search for additional information about the way the EU functions, about the advantages and </a:t>
            </a:r>
            <a:r>
              <a:rPr lang="en-US" sz="2800" dirty="0" err="1" smtClean="0">
                <a:latin typeface="Century" panose="02040604050505020304" pitchFamily="18" charset="0"/>
              </a:rPr>
              <a:t>disadvant</a:t>
            </a:r>
            <a:r>
              <a:rPr lang="sr-Latn-ME" sz="2800" dirty="0" smtClean="0">
                <a:latin typeface="Century" panose="02040604050505020304" pitchFamily="18" charset="0"/>
              </a:rPr>
              <a:t>a</a:t>
            </a:r>
            <a:r>
              <a:rPr lang="en-US" sz="2800" dirty="0" err="1" smtClean="0">
                <a:latin typeface="Century" panose="02040604050505020304" pitchFamily="18" charset="0"/>
              </a:rPr>
              <a:t>ges</a:t>
            </a:r>
            <a:r>
              <a:rPr lang="en-US" sz="2800" dirty="0" smtClean="0">
                <a:latin typeface="Century" panose="02040604050505020304" pitchFamily="18" charset="0"/>
              </a:rPr>
              <a:t> </a:t>
            </a:r>
            <a:r>
              <a:rPr lang="en-US" sz="2800" dirty="0">
                <a:latin typeface="Century" panose="02040604050505020304" pitchFamily="18" charset="0"/>
              </a:rPr>
              <a:t>of EU membership, besides the information available in the media?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7465406"/>
              </p:ext>
            </p:extLst>
          </p:nvPr>
        </p:nvGraphicFramePr>
        <p:xfrm>
          <a:off x="838200" y="2217509"/>
          <a:ext cx="5181600" cy="3959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93047"/>
              </p:ext>
            </p:extLst>
          </p:nvPr>
        </p:nvGraphicFramePr>
        <p:xfrm>
          <a:off x="9941184" y="58189"/>
          <a:ext cx="929927" cy="5596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1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5596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553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Do you think Montenegro is using all the available resources from EU funds?</a:t>
            </a:r>
            <a:endParaRPr lang="en-GB" sz="2800" dirty="0">
              <a:latin typeface="Century" panose="02040604050505020304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000" b="0" dirty="0" smtClean="0">
                <a:latin typeface="Century" panose="02040604050505020304" pitchFamily="18" charset="0"/>
              </a:rPr>
              <a:t>If not, what are the main reasons for this?</a:t>
            </a:r>
            <a:endParaRPr lang="en-US" sz="2000" b="0" dirty="0">
              <a:latin typeface="Century" panose="020406040505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5244676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38374683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5" name="Acrobat Document" r:id="rId7" imgW="4857480" imgH="3250800" progId="AcroExch.Document.DC">
                  <p:embed/>
                </p:oleObj>
              </mc:Choice>
              <mc:Fallback>
                <p:oleObj name="Acrobat Document" r:id="rId7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978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Who do you think is the biggest donor in Montenegro?</a:t>
            </a:r>
            <a:endParaRPr lang="en-GB" sz="2800" dirty="0">
              <a:latin typeface="Century" panose="02040604050505020304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9038969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028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it-IT" sz="3200" dirty="0" smtClean="0">
                <a:latin typeface="Century" panose="02040604050505020304" pitchFamily="18" charset="0"/>
              </a:rPr>
              <a:t>Most important data</a:t>
            </a:r>
            <a:endParaRPr lang="en-GB" sz="3200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Attitudes towards EU are stable and positive (63.7%)</a:t>
            </a:r>
          </a:p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It is clear to the </a:t>
            </a:r>
            <a:r>
              <a:rPr lang="en-US" dirty="0" err="1" smtClean="0">
                <a:latin typeface="Century" charset="0"/>
                <a:ea typeface="Century" charset="0"/>
                <a:cs typeface="Century" charset="0"/>
              </a:rPr>
              <a:t>citizents</a:t>
            </a:r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 that EU is Montenegrin strategical goal - 69.4% believes that Montenegro will become part of EU regardless of their own opinion about it</a:t>
            </a:r>
          </a:p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Percentage of those that support membership is growing slowly (62%)</a:t>
            </a:r>
          </a:p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At hypothetical referendum 80.9% of citizens would vote in favor of membership </a:t>
            </a:r>
            <a:r>
              <a:rPr lang="en-US" dirty="0" smtClean="0">
                <a:solidFill>
                  <a:srgbClr val="0070C0"/>
                </a:solidFill>
                <a:latin typeface="Century" charset="0"/>
                <a:ea typeface="Century" charset="0"/>
                <a:cs typeface="Century" charset="0"/>
              </a:rPr>
              <a:t>(if we count those that would vote and those that have an opinion on the matter)</a:t>
            </a:r>
            <a:endParaRPr lang="en-US" dirty="0" smtClean="0">
              <a:latin typeface="Century" charset="0"/>
              <a:ea typeface="Century" charset="0"/>
              <a:cs typeface="Century" charset="0"/>
            </a:endParaRPr>
          </a:p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Citizens believe that they are less informed compared to previous period but they are also less interested (except when it comes to information that concerns them personally </a:t>
            </a:r>
            <a:r>
              <a:rPr lang="en-US" dirty="0" err="1" smtClean="0">
                <a:latin typeface="Century" charset="0"/>
                <a:ea typeface="Century" charset="0"/>
                <a:cs typeface="Century" charset="0"/>
              </a:rPr>
              <a:t>osim</a:t>
            </a:r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)</a:t>
            </a:r>
          </a:p>
          <a:p>
            <a:r>
              <a:rPr lang="en-US" dirty="0" smtClean="0">
                <a:latin typeface="Century" charset="0"/>
                <a:ea typeface="Century" charset="0"/>
                <a:cs typeface="Century" charset="0"/>
              </a:rPr>
              <a:t>According to citizens’ opinion the biggest donor in MNE </a:t>
            </a:r>
            <a:r>
              <a:rPr lang="en-US" smtClean="0">
                <a:latin typeface="Century" charset="0"/>
                <a:ea typeface="Century" charset="0"/>
                <a:cs typeface="Century" charset="0"/>
              </a:rPr>
              <a:t>is EU</a:t>
            </a:r>
            <a:endParaRPr lang="en-US" dirty="0" smtClean="0">
              <a:latin typeface="Century" charset="0"/>
              <a:ea typeface="Century" charset="0"/>
              <a:cs typeface="Century" charset="0"/>
            </a:endParaRPr>
          </a:p>
          <a:p>
            <a:endParaRPr lang="en-US" dirty="0" smtClean="0">
              <a:solidFill>
                <a:srgbClr val="0070C0"/>
              </a:solidFill>
              <a:latin typeface="Century" charset="0"/>
              <a:ea typeface="Century" charset="0"/>
              <a:cs typeface="Century" charset="0"/>
            </a:endParaRPr>
          </a:p>
          <a:p>
            <a:endParaRPr lang="en-US" dirty="0">
              <a:latin typeface="Century" charset="0"/>
              <a:ea typeface="Century" charset="0"/>
              <a:cs typeface="Century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0024187" y="59855"/>
          <a:ext cx="914400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Acrobat Document" r:id="rId4" imgW="914400" imgH="619018" progId="Acrobat.Document.11">
                  <p:embed/>
                </p:oleObj>
              </mc:Choice>
              <mc:Fallback>
                <p:oleObj name="Acrobat Document" r:id="rId4" imgW="914400" imgH="619018" progId="Acrobat.Document.11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024187" y="59855"/>
                        <a:ext cx="914400" cy="619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277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x-none" sz="3200" u="sng" dirty="0" smtClean="0">
                <a:latin typeface="Century" panose="02040604050505020304" pitchFamily="18" charset="0"/>
              </a:rPr>
              <a:t>Met</a:t>
            </a:r>
            <a:r>
              <a:rPr lang="en-US" sz="3200" u="sng" dirty="0" err="1" smtClean="0">
                <a:latin typeface="Century" panose="02040604050505020304" pitchFamily="18" charset="0"/>
              </a:rPr>
              <a:t>hodology</a:t>
            </a:r>
            <a:r>
              <a:rPr lang="x-none" sz="3200" u="sng" dirty="0" smtClean="0">
                <a:latin typeface="Century" panose="02040604050505020304" pitchFamily="18" charset="0"/>
              </a:rPr>
              <a:t> </a:t>
            </a:r>
            <a:endParaRPr lang="en-US" sz="3200" u="sng" dirty="0">
              <a:latin typeface="Century" panose="020406040505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Century" panose="02040604050505020304" pitchFamily="18" charset="0"/>
              </a:rPr>
              <a:t>Quantitative research</a:t>
            </a:r>
            <a:endParaRPr lang="x-none" sz="2000" dirty="0" smtClean="0">
              <a:latin typeface="Century" panose="02040604050505020304" pitchFamily="18" charset="0"/>
            </a:endParaRPr>
          </a:p>
          <a:p>
            <a:r>
              <a:rPr lang="x-none" sz="2000" dirty="0" smtClean="0">
                <a:latin typeface="Century" panose="02040604050505020304" pitchFamily="18" charset="0"/>
              </a:rPr>
              <a:t>Repre</a:t>
            </a:r>
            <a:r>
              <a:rPr lang="en-US" sz="2000" dirty="0" err="1" smtClean="0">
                <a:latin typeface="Century" panose="02040604050505020304" pitchFamily="18" charset="0"/>
              </a:rPr>
              <a:t>sentative</a:t>
            </a:r>
            <a:r>
              <a:rPr lang="en-US" sz="2000" dirty="0" smtClean="0">
                <a:latin typeface="Century" panose="02040604050505020304" pitchFamily="18" charset="0"/>
              </a:rPr>
              <a:t> sample</a:t>
            </a:r>
            <a:r>
              <a:rPr lang="x-none" sz="2000" dirty="0" smtClean="0">
                <a:latin typeface="Century" panose="02040604050505020304" pitchFamily="18" charset="0"/>
              </a:rPr>
              <a:t> </a:t>
            </a:r>
          </a:p>
          <a:p>
            <a:r>
              <a:rPr lang="x-none" sz="2000" i="1" smtClean="0">
                <a:latin typeface="Century" panose="02040604050505020304" pitchFamily="18" charset="0"/>
              </a:rPr>
              <a:t>Multi</a:t>
            </a:r>
            <a:r>
              <a:rPr lang="en-GB" sz="2000" i="1" dirty="0" smtClean="0">
                <a:latin typeface="Century" panose="02040604050505020304" pitchFamily="18" charset="0"/>
              </a:rPr>
              <a:t>-</a:t>
            </a:r>
            <a:r>
              <a:rPr lang="x-none" sz="2000" i="1" smtClean="0">
                <a:latin typeface="Century" panose="02040604050505020304" pitchFamily="18" charset="0"/>
              </a:rPr>
              <a:t>stage random sample</a:t>
            </a:r>
            <a:r>
              <a:rPr lang="en-GB" sz="2000" i="1" dirty="0" smtClean="0">
                <a:latin typeface="Century" panose="02040604050505020304" pitchFamily="18" charset="0"/>
              </a:rPr>
              <a:t> </a:t>
            </a:r>
            <a:r>
              <a:rPr lang="x-none" sz="2000" smtClean="0">
                <a:latin typeface="Century" panose="02040604050505020304" pitchFamily="18" charset="0"/>
              </a:rPr>
              <a:t>: 1</a:t>
            </a:r>
            <a:r>
              <a:rPr lang="en-GB" sz="2000" dirty="0" smtClean="0">
                <a:latin typeface="Century" panose="02040604050505020304" pitchFamily="18" charset="0"/>
              </a:rPr>
              <a:t>,</a:t>
            </a:r>
            <a:r>
              <a:rPr lang="x-none" sz="2000" smtClean="0">
                <a:latin typeface="Century" panose="02040604050505020304" pitchFamily="18" charset="0"/>
              </a:rPr>
              <a:t>008 </a:t>
            </a:r>
            <a:r>
              <a:rPr lang="en-US" sz="2000" dirty="0" smtClean="0">
                <a:latin typeface="Century" panose="02040604050505020304" pitchFamily="18" charset="0"/>
              </a:rPr>
              <a:t>respondents</a:t>
            </a:r>
            <a:r>
              <a:rPr lang="x-none" sz="2000" dirty="0" smtClean="0">
                <a:latin typeface="Century" panose="02040604050505020304" pitchFamily="18" charset="0"/>
              </a:rPr>
              <a:t> </a:t>
            </a:r>
          </a:p>
          <a:p>
            <a:r>
              <a:rPr lang="en-US" sz="2000" dirty="0" smtClean="0">
                <a:latin typeface="Century" panose="02040604050505020304" pitchFamily="18" charset="0"/>
              </a:rPr>
              <a:t>Measurement error</a:t>
            </a:r>
            <a:r>
              <a:rPr lang="x-none" sz="2000" smtClean="0">
                <a:latin typeface="Century" panose="02040604050505020304" pitchFamily="18" charset="0"/>
              </a:rPr>
              <a:t>: ±3</a:t>
            </a:r>
            <a:r>
              <a:rPr lang="en-GB" sz="2000" dirty="0" smtClean="0">
                <a:latin typeface="Century" panose="02040604050505020304" pitchFamily="18" charset="0"/>
              </a:rPr>
              <a:t>.</a:t>
            </a:r>
            <a:r>
              <a:rPr lang="x-none" sz="2000" smtClean="0">
                <a:latin typeface="Century" panose="02040604050505020304" pitchFamily="18" charset="0"/>
              </a:rPr>
              <a:t>1</a:t>
            </a:r>
            <a:r>
              <a:rPr lang="x-none" sz="2000" dirty="0" smtClean="0">
                <a:latin typeface="Century" panose="02040604050505020304" pitchFamily="18" charset="0"/>
              </a:rPr>
              <a:t>% </a:t>
            </a:r>
            <a:r>
              <a:rPr lang="en-US" sz="2000" dirty="0">
                <a:latin typeface="Century" panose="02040604050505020304" pitchFamily="18" charset="0"/>
              </a:rPr>
              <a:t>for</a:t>
            </a:r>
            <a:r>
              <a:rPr lang="x-none" sz="2000" dirty="0">
                <a:latin typeface="Century" panose="02040604050505020304" pitchFamily="18" charset="0"/>
              </a:rPr>
              <a:t> 95%</a:t>
            </a:r>
            <a:r>
              <a:rPr lang="en-US" sz="2000" dirty="0">
                <a:latin typeface="Century" panose="02040604050505020304" pitchFamily="18" charset="0"/>
              </a:rPr>
              <a:t> confidence interval and 50% </a:t>
            </a:r>
            <a:r>
              <a:rPr lang="en-US" sz="2000" dirty="0" smtClean="0">
                <a:latin typeface="Century" panose="02040604050505020304" pitchFamily="18" charset="0"/>
              </a:rPr>
              <a:t>incidence</a:t>
            </a:r>
          </a:p>
          <a:p>
            <a:r>
              <a:rPr lang="en-US" sz="2000" dirty="0" smtClean="0">
                <a:latin typeface="Century" panose="02040604050505020304" pitchFamily="18" charset="0"/>
              </a:rPr>
              <a:t>CAPI − computer assisted personal interviewing </a:t>
            </a:r>
            <a:endParaRPr lang="en-US" sz="2000" dirty="0">
              <a:latin typeface="Century" panose="02040604050505020304" pitchFamily="18" charset="0"/>
            </a:endParaRPr>
          </a:p>
          <a:p>
            <a:r>
              <a:rPr lang="x-none" sz="2000" dirty="0" smtClean="0">
                <a:latin typeface="Century" panose="02040604050505020304" pitchFamily="18" charset="0"/>
              </a:rPr>
              <a:t>Face-to-face </a:t>
            </a:r>
            <a:r>
              <a:rPr lang="en-US" sz="2000" dirty="0" smtClean="0">
                <a:latin typeface="Century" panose="02040604050505020304" pitchFamily="18" charset="0"/>
              </a:rPr>
              <a:t>technique</a:t>
            </a:r>
            <a:endParaRPr lang="x-none" sz="2000" dirty="0" smtClean="0">
              <a:latin typeface="Century" panose="02040604050505020304" pitchFamily="18" charset="0"/>
            </a:endParaRPr>
          </a:p>
          <a:p>
            <a:r>
              <a:rPr lang="x-none" sz="2000" dirty="0">
                <a:latin typeface="Century" panose="02040604050505020304" pitchFamily="18" charset="0"/>
              </a:rPr>
              <a:t>Verification</a:t>
            </a:r>
            <a:endParaRPr lang="x-none" sz="2000" dirty="0" smtClean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4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521608"/>
            <a:ext cx="9144000" cy="2387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Century" panose="02040604050505020304" pitchFamily="18" charset="0"/>
              </a:rPr>
              <a:t>Attitudes towards the European Union</a:t>
            </a:r>
            <a:endParaRPr lang="en-US" sz="4400" dirty="0">
              <a:latin typeface="Century" panose="020406040505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829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What is your general attitude towards the EU?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ury" panose="02040604050505020304" pitchFamily="18" charset="0"/>
              </a:rPr>
              <a:t>Positive: 63.7%</a:t>
            </a:r>
          </a:p>
          <a:p>
            <a:r>
              <a:rPr lang="en-US" dirty="0" smtClean="0">
                <a:latin typeface="Century" panose="02040604050505020304" pitchFamily="18" charset="0"/>
              </a:rPr>
              <a:t>Negative: 29.2%</a:t>
            </a:r>
            <a:endParaRPr lang="en-US" dirty="0">
              <a:latin typeface="Century" panose="02040604050505020304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444709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996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Is the assistance </a:t>
            </a:r>
            <a:r>
              <a:rPr lang="en-US" sz="2800" dirty="0" smtClean="0">
                <a:latin typeface="Century" panose="02040604050505020304" pitchFamily="18" charset="0"/>
              </a:rPr>
              <a:t>from the </a:t>
            </a:r>
            <a:r>
              <a:rPr lang="en-US" sz="2800" dirty="0">
                <a:latin typeface="Century" panose="02040604050505020304" pitchFamily="18" charset="0"/>
              </a:rPr>
              <a:t>European Union to Montenegro a positive factor at all? 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Positive: 63.9%</a:t>
            </a:r>
          </a:p>
          <a:p>
            <a:r>
              <a:rPr lang="en-US" dirty="0" smtClean="0">
                <a:latin typeface="Century" panose="02040604050505020304" pitchFamily="18" charset="0"/>
              </a:rPr>
              <a:t>Negative: 29.7%</a:t>
            </a:r>
            <a:endParaRPr lang="en-US" dirty="0">
              <a:latin typeface="Century" panose="02040604050505020304" pitchFamily="18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77859737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5156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597160" y="1934447"/>
            <a:ext cx="10431624" cy="135421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Attitudes towards </a:t>
            </a:r>
            <a:r>
              <a:rPr lang="en-US" altLang="en-US" sz="4400" dirty="0" smtClean="0">
                <a:solidFill>
                  <a:srgbClr val="212121"/>
                </a:solidFill>
                <a:latin typeface="Century" panose="02040604050505020304" pitchFamily="18" charset="0"/>
              </a:rPr>
              <a:t>Montenegrin membership 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entury" panose="02040604050505020304" pitchFamily="18" charset="0"/>
              </a:rPr>
              <a:t>of the European Union</a:t>
            </a:r>
            <a:r>
              <a:rPr kumimoji="0" lang="en-US" altLang="en-US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entury" panose="02040604050505020304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58189"/>
            <a:ext cx="947652" cy="440575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8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Century" panose="02040604050505020304" pitchFamily="18" charset="0"/>
              </a:rPr>
              <a:t>Do you think that Montenegro will become an EU member regardless of whether you personally support </a:t>
            </a:r>
            <a:r>
              <a:rPr lang="en-US" sz="2800" dirty="0" smtClean="0">
                <a:latin typeface="Century" panose="02040604050505020304" pitchFamily="18" charset="0"/>
              </a:rPr>
              <a:t>accession</a:t>
            </a:r>
            <a:r>
              <a:rPr lang="en-US" sz="2800" dirty="0">
                <a:latin typeface="Century" panose="02040604050505020304" pitchFamily="18" charset="0"/>
              </a:rPr>
              <a:t>?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3167301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1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154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dirty="0">
                <a:latin typeface="Century" panose="02040604050505020304" pitchFamily="18" charset="0"/>
              </a:rPr>
              <a:t>Do you personally support the accession of Montenegro to the European Union?</a:t>
            </a:r>
            <a:endParaRPr lang="en-GB" sz="2800" dirty="0">
              <a:latin typeface="Century" panose="020406040505050203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Century" panose="02040604050505020304" pitchFamily="18" charset="0"/>
              </a:rPr>
              <a:t>Support: 62%</a:t>
            </a:r>
          </a:p>
          <a:p>
            <a:r>
              <a:rPr lang="en-US" dirty="0" smtClean="0">
                <a:latin typeface="Century" panose="02040604050505020304" pitchFamily="18" charset="0"/>
              </a:rPr>
              <a:t>Do not support: 32.5%</a:t>
            </a:r>
            <a:endParaRPr lang="en-US" dirty="0">
              <a:latin typeface="Century" panose="02040604050505020304" pitchFamily="18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109153596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8414024"/>
              </p:ext>
            </p:extLst>
          </p:nvPr>
        </p:nvGraphicFramePr>
        <p:xfrm>
          <a:off x="9941184" y="58189"/>
          <a:ext cx="929927" cy="622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5" name="Acrobat Document" r:id="rId5" imgW="4857480" imgH="3250800" progId="AcroExch.Document.DC">
                  <p:embed/>
                </p:oleObj>
              </mc:Choice>
              <mc:Fallback>
                <p:oleObj name="Acrobat Document" r:id="rId5" imgW="4857480" imgH="3250800" progId="AcroExch.Document.DC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41184" y="58189"/>
                        <a:ext cx="929927" cy="6229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037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6322</TotalTime>
  <Words>694</Words>
  <Application>Microsoft Office PowerPoint</Application>
  <PresentationFormat>Widescreen</PresentationFormat>
  <Paragraphs>73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Century</vt:lpstr>
      <vt:lpstr>Office Theme</vt:lpstr>
      <vt:lpstr>Acrobat Document</vt:lpstr>
      <vt:lpstr> Research Results</vt:lpstr>
      <vt:lpstr>Contents </vt:lpstr>
      <vt:lpstr>Methodology </vt:lpstr>
      <vt:lpstr>Attitudes towards the European Union</vt:lpstr>
      <vt:lpstr>What is your general attitude towards the EU?</vt:lpstr>
      <vt:lpstr>Is the assistance from the European Union to Montenegro a positive factor at all? </vt:lpstr>
      <vt:lpstr>Attitudes towards Montenegrin membership of the European Union </vt:lpstr>
      <vt:lpstr>Do you think that Montenegro will become an EU member regardless of whether you personally support accession?</vt:lpstr>
      <vt:lpstr>Do you personally support the accession of Montenegro to the European Union?</vt:lpstr>
      <vt:lpstr>How likely would you be to turn out to vote at a referendum on MNE’s accession to the EU?</vt:lpstr>
      <vt:lpstr>How would you vote on hypothetical referendum about MNE’s accession to EU?</vt:lpstr>
      <vt:lpstr>How would you vote on hypothetical referendum about MNE’s accession to EU?</vt:lpstr>
      <vt:lpstr>If you support MNE’s accession to the EU, what is the main reason?</vt:lpstr>
      <vt:lpstr>If you do not support MNE’s accession to the EU, what is the main reason?</vt:lpstr>
      <vt:lpstr>How would you evaluate the pace of Montenegro’s EU accession process?</vt:lpstr>
      <vt:lpstr>By which year will Montenegro join the EU, in your opinion?</vt:lpstr>
      <vt:lpstr>To what extent do the following institutions contribute to Montenegro’s EU integration process?</vt:lpstr>
      <vt:lpstr>To what extent are the following individuals contributing to Montenegro’s EU integration process?</vt:lpstr>
      <vt:lpstr>Informing citizens about the EU</vt:lpstr>
      <vt:lpstr> Generally speaking, how informed are you about the EU?</vt:lpstr>
      <vt:lpstr>Are you interested in information about EU accession, and to what extent?</vt:lpstr>
      <vt:lpstr>How would you evaluate the quantity and quality of information available to the public regarding the process of MNE’s accession to the EU? </vt:lpstr>
      <vt:lpstr>Who is most responsible for informing the public regarding MNE’s accession process? </vt:lpstr>
      <vt:lpstr>Where do you usually get information about MNE’s accession to the EU ?</vt:lpstr>
      <vt:lpstr>Which EU-related topics would you like to be more informed about?</vt:lpstr>
      <vt:lpstr>Have you ever attempted a self-initiated, active search for additional information about the way the EU functions, about the advantages and disadvantages of EU membership, besides the information available in the media?</vt:lpstr>
      <vt:lpstr>Do you think Montenegro is using all the available resources from EU funds?</vt:lpstr>
      <vt:lpstr>Who do you think is the biggest donor in Montenegro?</vt:lpstr>
      <vt:lpstr>Most important data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Olja</dc:creator>
  <cp:lastModifiedBy>Administrator</cp:lastModifiedBy>
  <cp:revision>312</cp:revision>
  <dcterms:created xsi:type="dcterms:W3CDTF">2016-11-20T17:33:36Z</dcterms:created>
  <dcterms:modified xsi:type="dcterms:W3CDTF">2018-01-18T11:21:39Z</dcterms:modified>
</cp:coreProperties>
</file>